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5"/>
  </p:notesMasterIdLst>
  <p:sldIdLst>
    <p:sldId id="379" r:id="rId2"/>
    <p:sldId id="256" r:id="rId3"/>
    <p:sldId id="314" r:id="rId4"/>
    <p:sldId id="330" r:id="rId5"/>
    <p:sldId id="257" r:id="rId6"/>
    <p:sldId id="331" r:id="rId7"/>
    <p:sldId id="332" r:id="rId8"/>
    <p:sldId id="319" r:id="rId9"/>
    <p:sldId id="259" r:id="rId10"/>
    <p:sldId id="322" r:id="rId11"/>
    <p:sldId id="323" r:id="rId12"/>
    <p:sldId id="268" r:id="rId13"/>
    <p:sldId id="354" r:id="rId14"/>
    <p:sldId id="263" r:id="rId15"/>
    <p:sldId id="265" r:id="rId16"/>
    <p:sldId id="345" r:id="rId17"/>
    <p:sldId id="350" r:id="rId18"/>
    <p:sldId id="355" r:id="rId19"/>
    <p:sldId id="310" r:id="rId20"/>
    <p:sldId id="356" r:id="rId21"/>
    <p:sldId id="269" r:id="rId22"/>
    <p:sldId id="357" r:id="rId23"/>
    <p:sldId id="270" r:id="rId24"/>
    <p:sldId id="271" r:id="rId25"/>
    <p:sldId id="327" r:id="rId26"/>
    <p:sldId id="328" r:id="rId27"/>
    <p:sldId id="308" r:id="rId28"/>
    <p:sldId id="307" r:id="rId29"/>
    <p:sldId id="325" r:id="rId30"/>
    <p:sldId id="301" r:id="rId31"/>
    <p:sldId id="358" r:id="rId32"/>
    <p:sldId id="274" r:id="rId33"/>
    <p:sldId id="359" r:id="rId34"/>
    <p:sldId id="275" r:id="rId35"/>
    <p:sldId id="360" r:id="rId36"/>
    <p:sldId id="277" r:id="rId37"/>
    <p:sldId id="361" r:id="rId38"/>
    <p:sldId id="280" r:id="rId39"/>
    <p:sldId id="362" r:id="rId40"/>
    <p:sldId id="349" r:id="rId41"/>
    <p:sldId id="363" r:id="rId42"/>
    <p:sldId id="283" r:id="rId43"/>
    <p:sldId id="364" r:id="rId44"/>
    <p:sldId id="284" r:id="rId45"/>
    <p:sldId id="285" r:id="rId46"/>
    <p:sldId id="365" r:id="rId47"/>
    <p:sldId id="286" r:id="rId48"/>
    <p:sldId id="366" r:id="rId49"/>
    <p:sldId id="288" r:id="rId50"/>
    <p:sldId id="367" r:id="rId51"/>
    <p:sldId id="289" r:id="rId52"/>
    <p:sldId id="368" r:id="rId53"/>
    <p:sldId id="290" r:id="rId54"/>
    <p:sldId id="369" r:id="rId55"/>
    <p:sldId id="302" r:id="rId56"/>
    <p:sldId id="306" r:id="rId57"/>
    <p:sldId id="291" r:id="rId58"/>
    <p:sldId id="370" r:id="rId59"/>
    <p:sldId id="292" r:id="rId60"/>
    <p:sldId id="371" r:id="rId61"/>
    <p:sldId id="372" r:id="rId62"/>
    <p:sldId id="293" r:id="rId63"/>
    <p:sldId id="373" r:id="rId64"/>
    <p:sldId id="294" r:id="rId65"/>
    <p:sldId id="374" r:id="rId66"/>
    <p:sldId id="296" r:id="rId67"/>
    <p:sldId id="375" r:id="rId68"/>
    <p:sldId id="297" r:id="rId69"/>
    <p:sldId id="376" r:id="rId70"/>
    <p:sldId id="299" r:id="rId71"/>
    <p:sldId id="378" r:id="rId72"/>
    <p:sldId id="305" r:id="rId73"/>
    <p:sldId id="377" r:id="rId74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4FC85"/>
    <a:srgbClr val="FFC359"/>
    <a:srgbClr val="FFB076"/>
    <a:srgbClr val="FFDF76"/>
    <a:srgbClr val="DC80F5"/>
    <a:srgbClr val="C5FFF9"/>
    <a:srgbClr val="FF8060"/>
    <a:srgbClr val="FF5D4D"/>
    <a:srgbClr val="C0FCB6"/>
    <a:srgbClr val="A1D0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/>
    <p:restoredTop sz="94603"/>
  </p:normalViewPr>
  <p:slideViewPr>
    <p:cSldViewPr snapToGrid="0" snapToObjects="1">
      <p:cViewPr varScale="1">
        <p:scale>
          <a:sx n="65" d="100"/>
          <a:sy n="65" d="100"/>
        </p:scale>
        <p:origin x="912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733272BD-6C70-C047-AD63-986020ADA616}" type="datetimeFigureOut">
              <a:rPr lang="en-US" smtClean="0"/>
              <a:t>9/18/2023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FB4D4B2-ACB3-4647-AC1C-72D14CC3A4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738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9/18/2023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9/18/2023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9/18/2023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9/18/2023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6.png"/><Relationship Id="rId4" Type="http://schemas.openxmlformats.org/officeDocument/2006/relationships/image" Target="../media/image5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m4a"/><Relationship Id="rId2" Type="http://schemas.microsoft.com/office/2007/relationships/media" Target="../media/media2.m4a"/><Relationship Id="rId1" Type="http://schemas.openxmlformats.org/officeDocument/2006/relationships/tags" Target="../tags/tag1.xml"/><Relationship Id="rId5" Type="http://schemas.openxmlformats.org/officeDocument/2006/relationships/image" Target="../media/image6.png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6.png"/><Relationship Id="rId4" Type="http://schemas.openxmlformats.org/officeDocument/2006/relationships/image" Target="../media/image7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m4a"/><Relationship Id="rId2" Type="http://schemas.microsoft.com/office/2007/relationships/media" Target="../media/media5.m4a"/><Relationship Id="rId1" Type="http://schemas.openxmlformats.org/officeDocument/2006/relationships/tags" Target="../tags/tag2.xml"/><Relationship Id="rId5" Type="http://schemas.openxmlformats.org/officeDocument/2006/relationships/image" Target="../media/image6.png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6.png"/><Relationship Id="rId4" Type="http://schemas.openxmlformats.org/officeDocument/2006/relationships/image" Target="../media/image8.tif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tif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tiff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tiff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tiff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tiff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tiff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25E561B-D013-2968-F464-74E0A2418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77" y="0"/>
            <a:ext cx="75819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912A710-16AA-B382-0A35-B847E0FBACD4}"/>
              </a:ext>
            </a:extLst>
          </p:cNvPr>
          <p:cNvSpPr txBox="1"/>
          <p:nvPr/>
        </p:nvSpPr>
        <p:spPr>
          <a:xfrm>
            <a:off x="7667625" y="190500"/>
            <a:ext cx="43815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Spanish Alphabet</a:t>
            </a:r>
          </a:p>
        </p:txBody>
      </p:sp>
    </p:spTree>
    <p:extLst>
      <p:ext uri="{BB962C8B-B14F-4D97-AF65-F5344CB8AC3E}">
        <p14:creationId xmlns:p14="http://schemas.microsoft.com/office/powerpoint/2010/main" val="14290146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3126608" y="499622"/>
            <a:ext cx="7197726" cy="2421464"/>
          </a:xfrm>
        </p:spPr>
        <p:txBody>
          <a:bodyPr>
            <a:noAutofit/>
          </a:bodyPr>
          <a:lstStyle/>
          <a:p>
            <a:r>
              <a:rPr lang="en-US" sz="23900" b="1" cap="none" dirty="0"/>
              <a:t>Aa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62280" y="4846320"/>
            <a:ext cx="403418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 err="1"/>
              <a:t>avión</a:t>
            </a:r>
            <a:r>
              <a:rPr lang="en-US" sz="7200" dirty="0"/>
              <a:t> </a:t>
            </a:r>
            <a:r>
              <a:rPr lang="en-US" sz="3200" dirty="0"/>
              <a:t>(airplane)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0674" y="1642172"/>
            <a:ext cx="10236894" cy="3204148"/>
          </a:xfrm>
          <a:prstGeom prst="rect">
            <a:avLst/>
          </a:prstGeom>
        </p:spPr>
      </p:pic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9344AB48-08B8-A33B-940D-F9E7671B2EF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089787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84"/>
    </mc:Choice>
    <mc:Fallback xmlns="">
      <p:transition spd="slow" advTm="58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¿</a:t>
            </a:r>
            <a:r>
              <a:rPr lang="en-US" dirty="0" err="1"/>
              <a:t>Cómo</a:t>
            </a:r>
            <a:r>
              <a:rPr lang="en-US" dirty="0"/>
              <a:t> se </a:t>
            </a:r>
            <a:r>
              <a:rPr lang="en-US" dirty="0" err="1"/>
              <a:t>pronuncia</a:t>
            </a:r>
            <a:r>
              <a:rPr lang="en-US" dirty="0"/>
              <a:t> La “a”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español</a:t>
            </a:r>
            <a:r>
              <a:rPr lang="en-US" dirty="0"/>
              <a:t> de </a:t>
            </a:r>
            <a:r>
              <a:rPr lang="en-US" dirty="0" err="1"/>
              <a:t>estas</a:t>
            </a:r>
            <a:r>
              <a:rPr lang="en-US" dirty="0"/>
              <a:t> palabras?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4755" y="2270828"/>
            <a:ext cx="12506310" cy="3649133"/>
          </a:xfrm>
        </p:spPr>
        <p:txBody>
          <a:bodyPr>
            <a:normAutofit fontScale="92500"/>
          </a:bodyPr>
          <a:lstStyle/>
          <a:p>
            <a:r>
              <a:rPr lang="en-US" sz="4000" dirty="0" err="1"/>
              <a:t>alfombra</a:t>
            </a:r>
            <a:r>
              <a:rPr lang="en-US" sz="4000" dirty="0"/>
              <a:t> </a:t>
            </a:r>
            <a:r>
              <a:rPr lang="en-US" sz="3200" dirty="0"/>
              <a:t>(rug)</a:t>
            </a:r>
            <a:r>
              <a:rPr lang="en-US" sz="4000" dirty="0"/>
              <a:t>			 abogado </a:t>
            </a:r>
            <a:r>
              <a:rPr lang="en-US" sz="3200" dirty="0"/>
              <a:t>(lawyer)		</a:t>
            </a:r>
            <a:r>
              <a:rPr lang="en-US" sz="4000" dirty="0" err="1"/>
              <a:t>abuso</a:t>
            </a:r>
            <a:r>
              <a:rPr lang="en-US" sz="3200" dirty="0"/>
              <a:t> (abuse)</a:t>
            </a:r>
            <a:endParaRPr lang="en-US" sz="3200" dirty="0">
              <a:solidFill>
                <a:srgbClr val="FFB076"/>
              </a:solidFill>
            </a:endParaRPr>
          </a:p>
          <a:p>
            <a:r>
              <a:rPr lang="en-US" sz="4000" dirty="0"/>
              <a:t>Abril	</a:t>
            </a:r>
            <a:r>
              <a:rPr lang="en-US" sz="3200" dirty="0"/>
              <a:t>(April)	</a:t>
            </a:r>
            <a:r>
              <a:rPr lang="en-US" sz="4000" dirty="0"/>
              <a:t>			</a:t>
            </a:r>
            <a:r>
              <a:rPr lang="en-US" sz="4000" dirty="0" err="1"/>
              <a:t>Amén</a:t>
            </a:r>
            <a:r>
              <a:rPr lang="en-US" sz="4000" dirty="0"/>
              <a:t> </a:t>
            </a:r>
            <a:r>
              <a:rPr lang="en-US" sz="3200" dirty="0"/>
              <a:t>(Amen)			</a:t>
            </a:r>
            <a:r>
              <a:rPr lang="en-US" sz="4000" dirty="0"/>
              <a:t>adios</a:t>
            </a:r>
            <a:r>
              <a:rPr lang="en-US" sz="3200" dirty="0"/>
              <a:t> (goodbye)</a:t>
            </a:r>
          </a:p>
          <a:p>
            <a:r>
              <a:rPr lang="en-US" sz="4000" dirty="0" err="1"/>
              <a:t>adulto</a:t>
            </a:r>
            <a:r>
              <a:rPr lang="en-US" sz="4000" dirty="0"/>
              <a:t> </a:t>
            </a:r>
            <a:r>
              <a:rPr lang="en-US" sz="3200" dirty="0"/>
              <a:t>(adult)</a:t>
            </a:r>
            <a:r>
              <a:rPr lang="en-US" sz="4000" dirty="0"/>
              <a:t>				Amarillo </a:t>
            </a:r>
            <a:r>
              <a:rPr lang="en-US" sz="3200" dirty="0"/>
              <a:t>(yellow)		</a:t>
            </a:r>
            <a:r>
              <a:rPr lang="en-US" sz="4000" dirty="0"/>
              <a:t>amigo</a:t>
            </a:r>
            <a:r>
              <a:rPr lang="en-US" sz="3200" dirty="0"/>
              <a:t> (friend)</a:t>
            </a:r>
          </a:p>
          <a:p>
            <a:r>
              <a:rPr lang="en-US" sz="4000" dirty="0" err="1"/>
              <a:t>avenida</a:t>
            </a:r>
            <a:r>
              <a:rPr lang="en-US" sz="4000" dirty="0"/>
              <a:t> </a:t>
            </a:r>
            <a:r>
              <a:rPr lang="en-US" sz="3200" dirty="0"/>
              <a:t>(Avenue)</a:t>
            </a:r>
            <a:r>
              <a:rPr lang="en-US" sz="4000" dirty="0"/>
              <a:t>		árbol </a:t>
            </a:r>
            <a:r>
              <a:rPr lang="en-US" sz="3200" dirty="0"/>
              <a:t>(tree)				</a:t>
            </a:r>
            <a:r>
              <a:rPr lang="en-US" sz="4000" dirty="0" err="1"/>
              <a:t>articulo</a:t>
            </a:r>
            <a:r>
              <a:rPr lang="en-US" sz="3200" dirty="0"/>
              <a:t> (item)</a:t>
            </a:r>
          </a:p>
          <a:p>
            <a:r>
              <a:rPr lang="en-US" sz="4300" dirty="0" err="1"/>
              <a:t>azul</a:t>
            </a:r>
            <a:r>
              <a:rPr lang="en-US" sz="3200" dirty="0"/>
              <a:t> (blue)					</a:t>
            </a:r>
            <a:r>
              <a:rPr lang="en-US" sz="4000" dirty="0"/>
              <a:t>abuelo</a:t>
            </a:r>
            <a:r>
              <a:rPr lang="en-US" sz="3200" dirty="0"/>
              <a:t> (grandfather) 	</a:t>
            </a:r>
            <a:r>
              <a:rPr lang="en-US" sz="4000" dirty="0"/>
              <a:t>ajo</a:t>
            </a:r>
            <a:r>
              <a:rPr lang="en-US" sz="3200" dirty="0"/>
              <a:t> (garlic)</a:t>
            </a:r>
            <a:r>
              <a:rPr lang="en-US" sz="4000" dirty="0"/>
              <a:t>					</a:t>
            </a:r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7715C1DD-BE33-C105-0461-77B9878B823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7875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340"/>
    </mc:Choice>
    <mc:Fallback xmlns="">
      <p:transition spd="slow" advTm="253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/>
              <a:t>Las </a:t>
            </a:r>
            <a:r>
              <a:rPr lang="en-US" sz="5400" b="1" dirty="0" err="1"/>
              <a:t>vocales</a:t>
            </a:r>
            <a:r>
              <a:rPr lang="en-US" sz="5400" b="1" dirty="0"/>
              <a:t> </a:t>
            </a:r>
            <a:r>
              <a:rPr lang="en-US" sz="3200" b="1" dirty="0"/>
              <a:t>(The vowels)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600" b="1" dirty="0"/>
              <a:t>A	      E	      I      	O	      U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28DAB2C8-EC8B-02DA-B69B-6290E49BCAA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1636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102"/>
    </mc:Choice>
    <mc:Fallback xmlns="">
      <p:transition spd="slow" advTm="111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6600" b="1" dirty="0"/>
              <a:t>B</a:t>
            </a:r>
            <a:r>
              <a:rPr lang="en-US" sz="16600" b="1" cap="none" dirty="0"/>
              <a:t>b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895455" y="1251284"/>
            <a:ext cx="9505426" cy="560671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033377" y="281788"/>
            <a:ext cx="406617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B4FC85"/>
                </a:solidFill>
              </a:rPr>
              <a:t>B</a:t>
            </a:r>
            <a:r>
              <a:rPr lang="en-US" sz="6000" dirty="0"/>
              <a:t>arco </a:t>
            </a:r>
            <a:r>
              <a:rPr lang="en-US" sz="3200" dirty="0"/>
              <a:t>(ship)</a:t>
            </a:r>
          </a:p>
          <a:p>
            <a:endParaRPr lang="en-US" sz="6000" dirty="0"/>
          </a:p>
        </p:txBody>
      </p:sp>
      <p:sp>
        <p:nvSpPr>
          <p:cNvPr id="3" name="TextBox 2"/>
          <p:cNvSpPr txBox="1"/>
          <p:nvPr/>
        </p:nvSpPr>
        <p:spPr>
          <a:xfrm>
            <a:off x="988302" y="2252856"/>
            <a:ext cx="89319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/>
              <a:t>be</a:t>
            </a:r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4BF0C962-BF59-76BD-A273-478FF9DDA3E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9911087" y="4877113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079007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232"/>
    </mc:Choice>
    <mc:Fallback xmlns="">
      <p:transition spd="slow" advTm="152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6116" y="609600"/>
            <a:ext cx="10131425" cy="1456267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/>
              <a:t>Entre </a:t>
            </a:r>
            <a:r>
              <a:rPr lang="en-US" sz="5400" b="1" dirty="0" err="1"/>
              <a:t>vocales</a:t>
            </a:r>
            <a:r>
              <a:rPr lang="en-US" sz="5400" b="1" dirty="0"/>
              <a:t> </a:t>
            </a:r>
            <a:r>
              <a:rPr lang="en-US" b="1" dirty="0"/>
              <a:t>(between vowels)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1263" y="1337733"/>
            <a:ext cx="11502190" cy="364913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600" b="1" dirty="0"/>
              <a:t>a</a:t>
            </a:r>
            <a:r>
              <a:rPr lang="en-US" sz="6600" b="1" dirty="0">
                <a:solidFill>
                  <a:srgbClr val="FFB076"/>
                </a:solidFill>
              </a:rPr>
              <a:t>b</a:t>
            </a:r>
            <a:r>
              <a:rPr lang="en-US" sz="6600" b="1" dirty="0"/>
              <a:t>a	    </a:t>
            </a:r>
            <a:r>
              <a:rPr lang="en-US" sz="6600" b="1" dirty="0" err="1"/>
              <a:t>a</a:t>
            </a:r>
            <a:r>
              <a:rPr lang="en-US" sz="6600" b="1" dirty="0" err="1">
                <a:solidFill>
                  <a:srgbClr val="FFB076"/>
                </a:solidFill>
              </a:rPr>
              <a:t>b</a:t>
            </a:r>
            <a:r>
              <a:rPr lang="en-US" sz="6600" b="1" dirty="0" err="1"/>
              <a:t>e</a:t>
            </a:r>
            <a:r>
              <a:rPr lang="en-US" sz="6600" b="1" dirty="0"/>
              <a:t>	    </a:t>
            </a:r>
            <a:r>
              <a:rPr lang="en-US" sz="6600" b="1" dirty="0" err="1"/>
              <a:t>a</a:t>
            </a:r>
            <a:r>
              <a:rPr lang="en-US" sz="6600" b="1" dirty="0" err="1">
                <a:solidFill>
                  <a:srgbClr val="FFB076"/>
                </a:solidFill>
              </a:rPr>
              <a:t>b</a:t>
            </a:r>
            <a:r>
              <a:rPr lang="en-US" sz="6600" b="1" dirty="0" err="1"/>
              <a:t>i</a:t>
            </a:r>
            <a:r>
              <a:rPr lang="en-US" sz="6600" b="1" dirty="0"/>
              <a:t>    	a</a:t>
            </a:r>
            <a:r>
              <a:rPr lang="en-US" sz="6600" b="1" dirty="0">
                <a:solidFill>
                  <a:srgbClr val="FFB076"/>
                </a:solidFill>
              </a:rPr>
              <a:t>b</a:t>
            </a:r>
            <a:r>
              <a:rPr lang="en-US" sz="6600" b="1" dirty="0"/>
              <a:t>o	     </a:t>
            </a:r>
            <a:r>
              <a:rPr lang="en-US" sz="6600" b="1" dirty="0" err="1"/>
              <a:t>a</a:t>
            </a:r>
            <a:r>
              <a:rPr lang="en-US" sz="6600" b="1" dirty="0" err="1">
                <a:solidFill>
                  <a:srgbClr val="FFB076"/>
                </a:solidFill>
              </a:rPr>
              <a:t>b</a:t>
            </a:r>
            <a:r>
              <a:rPr lang="en-US" sz="6600" b="1" dirty="0" err="1"/>
              <a:t>u</a:t>
            </a:r>
            <a:endParaRPr lang="en-US" sz="6600" b="1" dirty="0"/>
          </a:p>
        </p:txBody>
      </p:sp>
      <p:sp>
        <p:nvSpPr>
          <p:cNvPr id="4" name="Left Brace 3"/>
          <p:cNvSpPr/>
          <p:nvPr/>
        </p:nvSpPr>
        <p:spPr>
          <a:xfrm rot="16200000">
            <a:off x="5626568" y="-1021105"/>
            <a:ext cx="1211580" cy="10804361"/>
          </a:xfrm>
          <a:prstGeom prst="leftBrac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788693" y="5361056"/>
            <a:ext cx="570790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>
                <a:solidFill>
                  <a:srgbClr val="FFB076"/>
                </a:solidFill>
              </a:rPr>
              <a:t>sonido</a:t>
            </a:r>
            <a:r>
              <a:rPr lang="en-US" sz="4000" dirty="0">
                <a:solidFill>
                  <a:srgbClr val="FFB076"/>
                </a:solidFill>
              </a:rPr>
              <a:t> suave (soft sounds)</a:t>
            </a: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50B77420-C0B3-3044-5DEE-33DBEBB1B84C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14178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777"/>
    </mc:Choice>
    <mc:Fallback xmlns="">
      <p:transition spd="slow" advTm="187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4" grpId="0" animBg="1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6116" y="609600"/>
            <a:ext cx="10131425" cy="1456267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/>
              <a:t>La B </a:t>
            </a:r>
            <a:r>
              <a:rPr lang="en-US" sz="5400" b="1" dirty="0" err="1"/>
              <a:t>Inicial</a:t>
            </a:r>
            <a:r>
              <a:rPr lang="en-US" sz="5400" b="1" dirty="0"/>
              <a:t> </a:t>
            </a:r>
            <a:r>
              <a:rPr lang="en-US" sz="3200" b="1" dirty="0"/>
              <a:t>(the initial letter B)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7095" y="1581997"/>
            <a:ext cx="10759473" cy="364913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7200" b="1" dirty="0" err="1">
                <a:solidFill>
                  <a:srgbClr val="B4FC85"/>
                </a:solidFill>
              </a:rPr>
              <a:t>b</a:t>
            </a:r>
            <a:r>
              <a:rPr lang="en-US" sz="7200" b="1" dirty="0" err="1"/>
              <a:t>a</a:t>
            </a:r>
            <a:r>
              <a:rPr lang="en-US" sz="7200" b="1" dirty="0"/>
              <a:t>	     </a:t>
            </a:r>
            <a:r>
              <a:rPr lang="en-US" sz="7200" b="1" dirty="0">
                <a:solidFill>
                  <a:srgbClr val="B4FC85"/>
                </a:solidFill>
              </a:rPr>
              <a:t>b</a:t>
            </a:r>
            <a:r>
              <a:rPr lang="en-US" sz="7200" b="1" dirty="0"/>
              <a:t>e	     </a:t>
            </a:r>
            <a:r>
              <a:rPr lang="en-US" sz="7200" b="1" dirty="0">
                <a:solidFill>
                  <a:srgbClr val="B4FC85"/>
                </a:solidFill>
              </a:rPr>
              <a:t>b</a:t>
            </a:r>
            <a:r>
              <a:rPr lang="en-US" sz="7200" b="1" dirty="0"/>
              <a:t>i     	</a:t>
            </a:r>
            <a:r>
              <a:rPr lang="en-US" sz="7200" b="1" dirty="0" err="1">
                <a:solidFill>
                  <a:srgbClr val="B4FC85"/>
                </a:solidFill>
              </a:rPr>
              <a:t>b</a:t>
            </a:r>
            <a:r>
              <a:rPr lang="en-US" sz="7200" b="1" dirty="0" err="1"/>
              <a:t>o</a:t>
            </a:r>
            <a:r>
              <a:rPr lang="en-US" sz="7200" b="1" dirty="0"/>
              <a:t>	     </a:t>
            </a:r>
            <a:r>
              <a:rPr lang="en-US" sz="7200" b="1" dirty="0" err="1">
                <a:solidFill>
                  <a:srgbClr val="B4FC85"/>
                </a:solidFill>
              </a:rPr>
              <a:t>b</a:t>
            </a:r>
            <a:r>
              <a:rPr lang="en-US" sz="7200" b="1" dirty="0" err="1"/>
              <a:t>u</a:t>
            </a:r>
            <a:endParaRPr lang="en-US" sz="7200" b="1" dirty="0"/>
          </a:p>
        </p:txBody>
      </p:sp>
      <p:sp>
        <p:nvSpPr>
          <p:cNvPr id="4" name="Left Brace 3"/>
          <p:cNvSpPr/>
          <p:nvPr/>
        </p:nvSpPr>
        <p:spPr>
          <a:xfrm rot="16200000">
            <a:off x="5620552" y="-605388"/>
            <a:ext cx="1211580" cy="10840452"/>
          </a:xfrm>
          <a:prstGeom prst="leftBrac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715725" y="5495641"/>
            <a:ext cx="635590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>
                <a:solidFill>
                  <a:srgbClr val="B4FC85"/>
                </a:solidFill>
              </a:rPr>
              <a:t>Sonido</a:t>
            </a:r>
            <a:r>
              <a:rPr lang="en-US" sz="4000" dirty="0">
                <a:solidFill>
                  <a:srgbClr val="B4FC85"/>
                </a:solidFill>
              </a:rPr>
              <a:t> </a:t>
            </a:r>
            <a:r>
              <a:rPr lang="en-US" sz="4000" dirty="0" err="1">
                <a:solidFill>
                  <a:srgbClr val="B4FC85"/>
                </a:solidFill>
              </a:rPr>
              <a:t>fuerte</a:t>
            </a:r>
            <a:r>
              <a:rPr lang="en-US" sz="4000" dirty="0">
                <a:solidFill>
                  <a:srgbClr val="B4FC85"/>
                </a:solidFill>
              </a:rPr>
              <a:t> (strong sounds)</a:t>
            </a:r>
          </a:p>
        </p:txBody>
      </p:sp>
    </p:spTree>
    <p:extLst>
      <p:ext uri="{BB962C8B-B14F-4D97-AF65-F5344CB8AC3E}">
        <p14:creationId xmlns:p14="http://schemas.microsoft.com/office/powerpoint/2010/main" val="157602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¿</a:t>
            </a:r>
            <a:r>
              <a:rPr lang="en-US" sz="4400" dirty="0" err="1"/>
              <a:t>Cómo</a:t>
            </a:r>
            <a:r>
              <a:rPr lang="en-US" sz="4400" dirty="0"/>
              <a:t> se </a:t>
            </a:r>
            <a:r>
              <a:rPr lang="en-US" sz="4400" dirty="0" err="1"/>
              <a:t>pronuncian</a:t>
            </a:r>
            <a:r>
              <a:rPr lang="en-US" sz="4400" dirty="0"/>
              <a:t> </a:t>
            </a:r>
            <a:r>
              <a:rPr lang="en-US" sz="4400" dirty="0" err="1"/>
              <a:t>estas</a:t>
            </a:r>
            <a:r>
              <a:rPr lang="en-US" sz="4400" dirty="0"/>
              <a:t> palabras?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7818" y="2142067"/>
            <a:ext cx="11884181" cy="3649133"/>
          </a:xfrm>
        </p:spPr>
        <p:txBody>
          <a:bodyPr>
            <a:normAutofit fontScale="92500" lnSpcReduction="20000"/>
          </a:bodyPr>
          <a:lstStyle/>
          <a:p>
            <a:r>
              <a:rPr lang="en-US" sz="4000" dirty="0"/>
              <a:t>Bajo </a:t>
            </a:r>
            <a:r>
              <a:rPr lang="en-US" sz="2800" dirty="0"/>
              <a:t>(low)</a:t>
            </a:r>
            <a:r>
              <a:rPr lang="en-US" sz="4000" dirty="0"/>
              <a:t>				</a:t>
            </a:r>
            <a:r>
              <a:rPr lang="en-US" sz="4000" dirty="0" err="1"/>
              <a:t>búfalo</a:t>
            </a:r>
            <a:r>
              <a:rPr lang="en-US" sz="4000" dirty="0"/>
              <a:t>	</a:t>
            </a:r>
            <a:r>
              <a:rPr lang="en-US" sz="3200" dirty="0"/>
              <a:t>(buffalo)</a:t>
            </a:r>
            <a:r>
              <a:rPr lang="en-US" sz="4000" dirty="0"/>
              <a:t>		</a:t>
            </a:r>
            <a:r>
              <a:rPr lang="en-US" sz="4000" dirty="0" err="1"/>
              <a:t>barato</a:t>
            </a:r>
            <a:r>
              <a:rPr lang="en-US" sz="4000" dirty="0"/>
              <a:t>	 </a:t>
            </a:r>
            <a:r>
              <a:rPr lang="en-US" sz="3200" dirty="0"/>
              <a:t>(cheap)	</a:t>
            </a:r>
            <a:r>
              <a:rPr lang="en-US" sz="4000" dirty="0"/>
              <a:t>		</a:t>
            </a:r>
          </a:p>
          <a:p>
            <a:r>
              <a:rPr lang="en-US" sz="4000" dirty="0"/>
              <a:t>Bala </a:t>
            </a:r>
            <a:r>
              <a:rPr lang="en-US" sz="3200" dirty="0"/>
              <a:t>(bullet)</a:t>
            </a:r>
            <a:r>
              <a:rPr lang="en-US" sz="4000" dirty="0"/>
              <a:t>			</a:t>
            </a:r>
            <a:r>
              <a:rPr lang="en-US" sz="4000" dirty="0" err="1"/>
              <a:t>ballena</a:t>
            </a:r>
            <a:r>
              <a:rPr lang="en-US" sz="4000" dirty="0"/>
              <a:t> </a:t>
            </a:r>
            <a:r>
              <a:rPr lang="en-US" sz="3200" dirty="0"/>
              <a:t>(whale)</a:t>
            </a:r>
            <a:r>
              <a:rPr lang="en-US" sz="4000" dirty="0"/>
              <a:t>		</a:t>
            </a:r>
            <a:r>
              <a:rPr lang="en-US" sz="4000" dirty="0" err="1"/>
              <a:t>blanco</a:t>
            </a:r>
            <a:r>
              <a:rPr lang="en-US" sz="4000" dirty="0"/>
              <a:t> </a:t>
            </a:r>
            <a:r>
              <a:rPr lang="en-US" sz="3200" dirty="0"/>
              <a:t>(white</a:t>
            </a:r>
            <a:r>
              <a:rPr lang="en-US" sz="4000" dirty="0"/>
              <a:t>)		</a:t>
            </a:r>
          </a:p>
          <a:p>
            <a:r>
              <a:rPr lang="en-US" sz="4000" dirty="0" err="1"/>
              <a:t>Bote</a:t>
            </a:r>
            <a:r>
              <a:rPr lang="en-US" sz="4000" dirty="0"/>
              <a:t>	</a:t>
            </a:r>
            <a:r>
              <a:rPr lang="en-US" sz="3200" dirty="0"/>
              <a:t>(boat)</a:t>
            </a:r>
            <a:r>
              <a:rPr lang="en-US" sz="4000" dirty="0"/>
              <a:t>			bola	 </a:t>
            </a:r>
            <a:r>
              <a:rPr lang="en-US" sz="3200" dirty="0"/>
              <a:t>(ball)</a:t>
            </a:r>
            <a:r>
              <a:rPr lang="en-US" sz="4000" dirty="0"/>
              <a:t>				</a:t>
            </a:r>
            <a:r>
              <a:rPr lang="en-US" sz="4000" dirty="0" err="1"/>
              <a:t>bicicleta</a:t>
            </a:r>
            <a:r>
              <a:rPr lang="en-US" sz="4000" dirty="0"/>
              <a:t> </a:t>
            </a:r>
            <a:r>
              <a:rPr lang="en-US" sz="3200" dirty="0"/>
              <a:t>(bicycle)</a:t>
            </a:r>
          </a:p>
          <a:p>
            <a:r>
              <a:rPr lang="en-US" sz="4000" dirty="0" err="1"/>
              <a:t>bebida</a:t>
            </a:r>
            <a:r>
              <a:rPr lang="en-US" sz="4000" dirty="0"/>
              <a:t>	</a:t>
            </a:r>
            <a:r>
              <a:rPr lang="en-US" sz="3200" dirty="0"/>
              <a:t>(drink)</a:t>
            </a:r>
            <a:r>
              <a:rPr lang="en-US" sz="4000" dirty="0"/>
              <a:t>		</a:t>
            </a:r>
            <a:r>
              <a:rPr lang="en-US" sz="4000" dirty="0" err="1"/>
              <a:t>beso</a:t>
            </a:r>
            <a:r>
              <a:rPr lang="en-US" sz="4000" dirty="0"/>
              <a:t> </a:t>
            </a:r>
            <a:r>
              <a:rPr lang="en-US" sz="3200" dirty="0"/>
              <a:t>(kiss)</a:t>
            </a:r>
            <a:r>
              <a:rPr lang="en-US" sz="4000" dirty="0"/>
              <a:t>				</a:t>
            </a:r>
            <a:r>
              <a:rPr lang="en-US" sz="4000" dirty="0" err="1"/>
              <a:t>buzon</a:t>
            </a:r>
            <a:r>
              <a:rPr lang="en-US" sz="4000" dirty="0"/>
              <a:t> </a:t>
            </a:r>
            <a:r>
              <a:rPr lang="en-US" sz="3200" dirty="0"/>
              <a:t>(mailbox)</a:t>
            </a:r>
          </a:p>
          <a:p>
            <a:r>
              <a:rPr lang="en-US" sz="3200" dirty="0" err="1"/>
              <a:t>bufanda</a:t>
            </a:r>
            <a:r>
              <a:rPr lang="en-US" sz="3200" dirty="0"/>
              <a:t> (scarf)			bruja (witch)			</a:t>
            </a:r>
            <a:r>
              <a:rPr lang="en-US" sz="3200" dirty="0" err="1"/>
              <a:t>brisa</a:t>
            </a:r>
            <a:r>
              <a:rPr lang="en-US" sz="3200" dirty="0"/>
              <a:t> (breeze)</a:t>
            </a:r>
          </a:p>
          <a:p>
            <a:r>
              <a:rPr lang="en-US" sz="3200" dirty="0" err="1"/>
              <a:t>brócoli</a:t>
            </a:r>
            <a:r>
              <a:rPr lang="en-US" sz="3200" dirty="0"/>
              <a:t> (broccoli)		breve (brief)			</a:t>
            </a:r>
            <a:r>
              <a:rPr lang="en-US" sz="3200" dirty="0" err="1"/>
              <a:t>brazo</a:t>
            </a:r>
            <a:r>
              <a:rPr lang="en-US" sz="3200" dirty="0"/>
              <a:t> (arm)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4561154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6600" b="1" dirty="0"/>
              <a:t>C</a:t>
            </a:r>
            <a:r>
              <a:rPr lang="en-US" sz="16600" b="1" cap="none" dirty="0"/>
              <a:t>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77313" y="5176504"/>
            <a:ext cx="418537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err="1">
                <a:solidFill>
                  <a:srgbClr val="92D050"/>
                </a:solidFill>
              </a:rPr>
              <a:t>C</a:t>
            </a:r>
            <a:r>
              <a:rPr lang="en-US" sz="6000" dirty="0" err="1"/>
              <a:t>arro</a:t>
            </a:r>
            <a:r>
              <a:rPr lang="en-US" sz="6000" dirty="0"/>
              <a:t> </a:t>
            </a:r>
            <a:r>
              <a:rPr lang="en-US" sz="3200" dirty="0"/>
              <a:t>(auto or Car)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b="13904"/>
          <a:stretch/>
        </p:blipFill>
        <p:spPr>
          <a:xfrm>
            <a:off x="1247273" y="949027"/>
            <a:ext cx="9697453" cy="418760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294822" y="471164"/>
            <a:ext cx="82266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/>
              <a:t>ce</a:t>
            </a:r>
            <a:endParaRPr lang="en-US" sz="5400" dirty="0"/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712092" y="6013358"/>
            <a:ext cx="53208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92D050"/>
                </a:solidFill>
              </a:rPr>
              <a:t> </a:t>
            </a:r>
            <a:r>
              <a:rPr lang="en-US" sz="3200" dirty="0" err="1">
                <a:solidFill>
                  <a:srgbClr val="92D050"/>
                </a:solidFill>
              </a:rPr>
              <a:t>sonido</a:t>
            </a:r>
            <a:r>
              <a:rPr lang="en-US" sz="3200" dirty="0">
                <a:solidFill>
                  <a:srgbClr val="92D050"/>
                </a:solidFill>
              </a:rPr>
              <a:t> </a:t>
            </a:r>
            <a:r>
              <a:rPr lang="en-US" sz="3200" dirty="0" err="1">
                <a:solidFill>
                  <a:srgbClr val="92D050"/>
                </a:solidFill>
              </a:rPr>
              <a:t>fuerte</a:t>
            </a:r>
            <a:r>
              <a:rPr lang="en-US" sz="3200" dirty="0">
                <a:solidFill>
                  <a:srgbClr val="92D050"/>
                </a:solidFill>
              </a:rPr>
              <a:t> ( Strong sounds)</a:t>
            </a:r>
          </a:p>
        </p:txBody>
      </p:sp>
      <p:pic>
        <p:nvPicPr>
          <p:cNvPr id="7" name="Audio 7">
            <a:hlinkClick r:id="" action="ppaction://media"/>
            <a:extLst>
              <a:ext uri="{FF2B5EF4-FFF2-40B4-BE49-F238E27FC236}">
                <a16:creationId xmlns:a16="http://schemas.microsoft.com/office/drawing/2014/main" id="{319B6CEF-52A1-DA00-7279-0BDA574B2B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9911087" y="4350332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680168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523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196" y="976813"/>
            <a:ext cx="10153184" cy="2557346"/>
          </a:xfrm>
        </p:spPr>
        <p:txBody>
          <a:bodyPr>
            <a:noAutofit/>
          </a:bodyPr>
          <a:lstStyle/>
          <a:p>
            <a:r>
              <a:rPr lang="en-US" sz="6000" b="1" dirty="0">
                <a:solidFill>
                  <a:srgbClr val="B4FC85"/>
                </a:solidFill>
              </a:rPr>
              <a:t>C</a:t>
            </a:r>
            <a:r>
              <a:rPr lang="en-US" sz="6000" b="1" cap="none" dirty="0">
                <a:solidFill>
                  <a:srgbClr val="B4FC85"/>
                </a:solidFill>
              </a:rPr>
              <a:t>a</a:t>
            </a:r>
            <a:br>
              <a:rPr lang="en-US" sz="6000" b="1" dirty="0">
                <a:solidFill>
                  <a:srgbClr val="B4FC85"/>
                </a:solidFill>
              </a:rPr>
            </a:br>
            <a:r>
              <a:rPr lang="en-US" sz="6000" b="1" dirty="0">
                <a:solidFill>
                  <a:srgbClr val="B4FC85"/>
                </a:solidFill>
              </a:rPr>
              <a:t>c</a:t>
            </a:r>
            <a:r>
              <a:rPr lang="en-US" sz="6000" b="1" cap="none" dirty="0">
                <a:solidFill>
                  <a:srgbClr val="B4FC85"/>
                </a:solidFill>
              </a:rPr>
              <a:t>o</a:t>
            </a:r>
            <a:br>
              <a:rPr lang="en-US" sz="6000" b="1" dirty="0">
                <a:solidFill>
                  <a:srgbClr val="B4FC85"/>
                </a:solidFill>
              </a:rPr>
            </a:br>
            <a:r>
              <a:rPr lang="en-US" sz="6000" b="1" dirty="0">
                <a:solidFill>
                  <a:srgbClr val="B4FC85"/>
                </a:solidFill>
              </a:rPr>
              <a:t>c</a:t>
            </a:r>
            <a:r>
              <a:rPr lang="en-US" sz="6000" b="1" cap="none" dirty="0">
                <a:solidFill>
                  <a:srgbClr val="B4FC85"/>
                </a:solidFill>
              </a:rPr>
              <a:t>u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41196" y="4271931"/>
            <a:ext cx="10153184" cy="2557346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6000" b="1" dirty="0">
                <a:solidFill>
                  <a:srgbClr val="FFB076"/>
                </a:solidFill>
              </a:rPr>
              <a:t>C</a:t>
            </a:r>
            <a:r>
              <a:rPr lang="en-US" sz="6000" b="1" cap="none" dirty="0">
                <a:solidFill>
                  <a:srgbClr val="FFB076"/>
                </a:solidFill>
              </a:rPr>
              <a:t>e</a:t>
            </a:r>
            <a:br>
              <a:rPr lang="en-US" sz="6000" b="1" dirty="0">
                <a:solidFill>
                  <a:srgbClr val="FFB076"/>
                </a:solidFill>
              </a:rPr>
            </a:br>
            <a:r>
              <a:rPr lang="en-US" sz="6000" b="1" dirty="0">
                <a:solidFill>
                  <a:srgbClr val="FFB076"/>
                </a:solidFill>
              </a:rPr>
              <a:t>c</a:t>
            </a:r>
            <a:r>
              <a:rPr lang="en-US" sz="6000" b="1" cap="none" dirty="0">
                <a:solidFill>
                  <a:srgbClr val="FFB076"/>
                </a:solidFill>
              </a:rPr>
              <a:t>i</a:t>
            </a:r>
            <a:br>
              <a:rPr lang="en-US" sz="6000" b="1" dirty="0"/>
            </a:br>
            <a:endParaRPr lang="en-US" sz="6000" b="1" cap="none" dirty="0"/>
          </a:p>
        </p:txBody>
      </p:sp>
      <p:sp>
        <p:nvSpPr>
          <p:cNvPr id="5" name="Right Brace 4"/>
          <p:cNvSpPr/>
          <p:nvPr/>
        </p:nvSpPr>
        <p:spPr>
          <a:xfrm>
            <a:off x="2003698" y="1178508"/>
            <a:ext cx="1293542" cy="2360340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Brace 5"/>
          <p:cNvSpPr/>
          <p:nvPr/>
        </p:nvSpPr>
        <p:spPr>
          <a:xfrm>
            <a:off x="2003698" y="4324746"/>
            <a:ext cx="1293542" cy="1650381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976482" y="1663532"/>
            <a:ext cx="444243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 err="1">
                <a:solidFill>
                  <a:srgbClr val="B4FC85"/>
                </a:solidFill>
              </a:rPr>
              <a:t>Fuerte</a:t>
            </a:r>
            <a:r>
              <a:rPr lang="en-US" sz="8000" dirty="0">
                <a:solidFill>
                  <a:srgbClr val="B4FC85"/>
                </a:solidFill>
              </a:rPr>
              <a:t> </a:t>
            </a:r>
            <a:r>
              <a:rPr lang="en-US" sz="3200" dirty="0">
                <a:solidFill>
                  <a:srgbClr val="B4FC85"/>
                </a:solidFill>
              </a:rPr>
              <a:t>(strong)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52419" y="4135776"/>
            <a:ext cx="375474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>
                <a:solidFill>
                  <a:srgbClr val="FFB076"/>
                </a:solidFill>
              </a:rPr>
              <a:t>Suave </a:t>
            </a:r>
            <a:r>
              <a:rPr lang="en-US" sz="3200" dirty="0">
                <a:solidFill>
                  <a:srgbClr val="FFB076"/>
                </a:solidFill>
              </a:rPr>
              <a:t>(soft)</a:t>
            </a:r>
          </a:p>
        </p:txBody>
      </p:sp>
    </p:spTree>
    <p:extLst>
      <p:ext uri="{BB962C8B-B14F-4D97-AF65-F5344CB8AC3E}">
        <p14:creationId xmlns:p14="http://schemas.microsoft.com/office/powerpoint/2010/main" val="1613509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err="1"/>
              <a:t>Repitan</a:t>
            </a:r>
            <a:r>
              <a:rPr lang="en-US" sz="4400" dirty="0"/>
              <a:t> las palabras </a:t>
            </a:r>
            <a:r>
              <a:rPr lang="en-US" sz="4400" dirty="0" err="1"/>
              <a:t>siguientes</a:t>
            </a:r>
            <a:r>
              <a:rPr lang="en-US" sz="4400" dirty="0"/>
              <a:t>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700" y="1879517"/>
            <a:ext cx="12477938" cy="3649133"/>
          </a:xfrm>
        </p:spPr>
        <p:txBody>
          <a:bodyPr>
            <a:normAutofit fontScale="92500" lnSpcReduction="20000"/>
          </a:bodyPr>
          <a:lstStyle/>
          <a:p>
            <a:r>
              <a:rPr lang="en-US" sz="4000" dirty="0" err="1"/>
              <a:t>cubo</a:t>
            </a:r>
            <a:r>
              <a:rPr lang="en-US" sz="4400" dirty="0"/>
              <a:t> </a:t>
            </a:r>
            <a:r>
              <a:rPr lang="en-US" sz="3200" dirty="0"/>
              <a:t>(cube)		</a:t>
            </a:r>
            <a:r>
              <a:rPr lang="en-US" sz="4400" dirty="0"/>
              <a:t>		</a:t>
            </a:r>
            <a:r>
              <a:rPr lang="en-US" sz="4000" dirty="0" err="1"/>
              <a:t>cabello</a:t>
            </a:r>
            <a:r>
              <a:rPr lang="en-US" sz="4000" dirty="0"/>
              <a:t> </a:t>
            </a:r>
            <a:r>
              <a:rPr lang="en-US" sz="3200" dirty="0"/>
              <a:t>(hair)	</a:t>
            </a:r>
            <a:r>
              <a:rPr lang="en-US" sz="4400" dirty="0"/>
              <a:t>		</a:t>
            </a:r>
            <a:r>
              <a:rPr lang="en-US" sz="4000" dirty="0" err="1"/>
              <a:t>cinco</a:t>
            </a:r>
            <a:r>
              <a:rPr lang="en-US" sz="4400" dirty="0"/>
              <a:t> </a:t>
            </a:r>
            <a:r>
              <a:rPr lang="en-US" sz="3200" dirty="0"/>
              <a:t>(five)</a:t>
            </a:r>
            <a:r>
              <a:rPr lang="en-US" sz="4400" dirty="0"/>
              <a:t>			</a:t>
            </a:r>
          </a:p>
          <a:p>
            <a:r>
              <a:rPr lang="en-US" sz="4000" dirty="0"/>
              <a:t>caballo</a:t>
            </a:r>
            <a:r>
              <a:rPr lang="en-US" sz="4400" dirty="0"/>
              <a:t> </a:t>
            </a:r>
            <a:r>
              <a:rPr lang="en-US" sz="3200" dirty="0"/>
              <a:t>(horse)</a:t>
            </a:r>
            <a:r>
              <a:rPr lang="en-US" sz="4400" dirty="0"/>
              <a:t>			</a:t>
            </a:r>
            <a:r>
              <a:rPr lang="en-US" sz="4000" dirty="0"/>
              <a:t>café</a:t>
            </a:r>
            <a:r>
              <a:rPr lang="en-US" sz="4400" dirty="0"/>
              <a:t> </a:t>
            </a:r>
            <a:r>
              <a:rPr lang="en-US" sz="3200" dirty="0"/>
              <a:t>(coffee)</a:t>
            </a:r>
            <a:r>
              <a:rPr lang="en-US" sz="4400" dirty="0"/>
              <a:t>				</a:t>
            </a:r>
            <a:r>
              <a:rPr lang="en-US" sz="4000" dirty="0"/>
              <a:t>ciudad</a:t>
            </a:r>
            <a:r>
              <a:rPr lang="en-US" sz="4400" dirty="0"/>
              <a:t> </a:t>
            </a:r>
            <a:r>
              <a:rPr lang="en-US" sz="3200" dirty="0"/>
              <a:t>(city)</a:t>
            </a:r>
          </a:p>
          <a:p>
            <a:r>
              <a:rPr lang="en-US" sz="4000" dirty="0" err="1"/>
              <a:t>camino</a:t>
            </a:r>
            <a:r>
              <a:rPr lang="en-US" sz="4400" dirty="0"/>
              <a:t> </a:t>
            </a:r>
            <a:r>
              <a:rPr lang="en-US" sz="3200" dirty="0"/>
              <a:t>(path)</a:t>
            </a:r>
            <a:r>
              <a:rPr lang="en-US" sz="4400" dirty="0"/>
              <a:t>				</a:t>
            </a:r>
            <a:r>
              <a:rPr lang="en-US" sz="4000" dirty="0"/>
              <a:t>cero</a:t>
            </a:r>
            <a:r>
              <a:rPr lang="en-US" sz="4400" dirty="0"/>
              <a:t> </a:t>
            </a:r>
            <a:r>
              <a:rPr lang="en-US" sz="3200" dirty="0"/>
              <a:t>(zero)</a:t>
            </a:r>
            <a:r>
              <a:rPr lang="en-US" sz="4400" dirty="0"/>
              <a:t>				</a:t>
            </a:r>
            <a:r>
              <a:rPr lang="en-US" sz="4000" dirty="0" err="1"/>
              <a:t>cuchara</a:t>
            </a:r>
            <a:r>
              <a:rPr lang="en-US" sz="4400" dirty="0"/>
              <a:t> </a:t>
            </a:r>
            <a:r>
              <a:rPr lang="en-US" sz="3200" dirty="0"/>
              <a:t>(spoon)</a:t>
            </a:r>
          </a:p>
          <a:p>
            <a:r>
              <a:rPr lang="en-US" sz="4000" dirty="0" err="1"/>
              <a:t>cuchillo</a:t>
            </a:r>
            <a:r>
              <a:rPr lang="en-US" sz="3200" dirty="0"/>
              <a:t> (knife)			</a:t>
            </a:r>
            <a:r>
              <a:rPr lang="en-US" sz="4000" dirty="0"/>
              <a:t>calabaza</a:t>
            </a:r>
            <a:r>
              <a:rPr lang="en-US" sz="3200" dirty="0"/>
              <a:t> (pumpkin)	</a:t>
            </a:r>
            <a:r>
              <a:rPr lang="en-US" sz="4000" dirty="0" err="1"/>
              <a:t>caja</a:t>
            </a:r>
            <a:r>
              <a:rPr lang="en-US" sz="3200" dirty="0"/>
              <a:t> (box)</a:t>
            </a:r>
          </a:p>
          <a:p>
            <a:r>
              <a:rPr lang="en-US" sz="4000" dirty="0" err="1"/>
              <a:t>celda</a:t>
            </a:r>
            <a:r>
              <a:rPr lang="en-US" sz="4000" dirty="0"/>
              <a:t> </a:t>
            </a:r>
            <a:r>
              <a:rPr lang="en-US" sz="3500" dirty="0"/>
              <a:t>(cell)</a:t>
            </a:r>
            <a:r>
              <a:rPr lang="en-US" sz="4000" dirty="0"/>
              <a:t>					</a:t>
            </a:r>
            <a:r>
              <a:rPr lang="en-US" sz="4000" dirty="0" err="1"/>
              <a:t>cena</a:t>
            </a:r>
            <a:r>
              <a:rPr lang="en-US" sz="4000" dirty="0"/>
              <a:t> </a:t>
            </a:r>
            <a:r>
              <a:rPr lang="en-US" sz="3500" dirty="0"/>
              <a:t>(dinner)</a:t>
            </a:r>
            <a:r>
              <a:rPr lang="en-US" sz="4000" dirty="0"/>
              <a:t>			</a:t>
            </a:r>
            <a:r>
              <a:rPr lang="en-US" sz="4000" dirty="0" err="1"/>
              <a:t>cocina</a:t>
            </a:r>
            <a:r>
              <a:rPr lang="en-US" sz="4000" dirty="0"/>
              <a:t> </a:t>
            </a:r>
            <a:r>
              <a:rPr lang="en-US" sz="3500" dirty="0"/>
              <a:t>(kitchen)</a:t>
            </a:r>
          </a:p>
          <a:p>
            <a:r>
              <a:rPr lang="en-US" sz="4000" dirty="0" err="1"/>
              <a:t>conejo</a:t>
            </a:r>
            <a:r>
              <a:rPr lang="en-US" sz="4000" dirty="0"/>
              <a:t> </a:t>
            </a:r>
            <a:r>
              <a:rPr lang="en-US" sz="3500" dirty="0"/>
              <a:t>(rabbit)</a:t>
            </a:r>
            <a:r>
              <a:rPr lang="en-US" sz="4000" dirty="0"/>
              <a:t>			</a:t>
            </a:r>
            <a:r>
              <a:rPr lang="en-US" sz="4000" dirty="0" err="1"/>
              <a:t>cinta</a:t>
            </a:r>
            <a:r>
              <a:rPr lang="en-US" sz="4000" dirty="0"/>
              <a:t> </a:t>
            </a:r>
            <a:r>
              <a:rPr lang="en-US" sz="3500" dirty="0"/>
              <a:t>(tape) 				</a:t>
            </a:r>
            <a:r>
              <a:rPr lang="en-US" sz="3500" dirty="0" err="1"/>
              <a:t>Cocodrilo</a:t>
            </a:r>
            <a:r>
              <a:rPr lang="en-US" sz="3500" dirty="0"/>
              <a:t> (crocodile) </a:t>
            </a:r>
          </a:p>
        </p:txBody>
      </p:sp>
    </p:spTree>
    <p:extLst>
      <p:ext uri="{BB962C8B-B14F-4D97-AF65-F5344CB8AC3E}">
        <p14:creationId xmlns:p14="http://schemas.microsoft.com/office/powerpoint/2010/main" val="19139642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6600" b="1" dirty="0" err="1"/>
              <a:t>C</a:t>
            </a:r>
            <a:r>
              <a:rPr lang="en-US" sz="16600" b="1" cap="none" dirty="0" err="1"/>
              <a:t>h</a:t>
            </a:r>
            <a:endParaRPr lang="en-US" sz="16600" b="1" cap="none" dirty="0"/>
          </a:p>
        </p:txBody>
      </p:sp>
      <p:sp>
        <p:nvSpPr>
          <p:cNvPr id="4" name="TextBox 3"/>
          <p:cNvSpPr txBox="1"/>
          <p:nvPr/>
        </p:nvSpPr>
        <p:spPr>
          <a:xfrm>
            <a:off x="70658" y="4284302"/>
            <a:ext cx="540590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err="1"/>
              <a:t>Chequera</a:t>
            </a:r>
            <a:r>
              <a:rPr lang="en-US" sz="6000" dirty="0"/>
              <a:t> </a:t>
            </a:r>
            <a:r>
              <a:rPr lang="en-US" sz="3200" dirty="0"/>
              <a:t>(checkbook)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5920" y="2295236"/>
            <a:ext cx="118654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/>
              <a:t>che</a:t>
            </a:r>
            <a:endParaRPr lang="en-US" sz="5400" dirty="0"/>
          </a:p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39B002A-C8EB-ED6D-F515-7DF76EBDA6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711570">
            <a:off x="5174446" y="119400"/>
            <a:ext cx="6840861" cy="66192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139474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err="1"/>
              <a:t>Repitan</a:t>
            </a:r>
            <a:r>
              <a:rPr lang="en-US" sz="4400" dirty="0"/>
              <a:t> las palabras </a:t>
            </a:r>
            <a:r>
              <a:rPr lang="en-US" sz="4400" dirty="0" err="1"/>
              <a:t>siguientes</a:t>
            </a:r>
            <a:r>
              <a:rPr lang="en-US" sz="4400" dirty="0"/>
              <a:t>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79517"/>
            <a:ext cx="12251601" cy="4368883"/>
          </a:xfrm>
        </p:spPr>
        <p:txBody>
          <a:bodyPr>
            <a:normAutofit/>
          </a:bodyPr>
          <a:lstStyle/>
          <a:p>
            <a:r>
              <a:rPr lang="en-US" sz="4400" dirty="0" err="1"/>
              <a:t>Charca</a:t>
            </a:r>
            <a:r>
              <a:rPr lang="en-US" sz="4400" dirty="0"/>
              <a:t> </a:t>
            </a:r>
            <a:r>
              <a:rPr lang="en-US" sz="3200" dirty="0"/>
              <a:t>(pond)</a:t>
            </a:r>
            <a:r>
              <a:rPr lang="en-US" sz="4400" dirty="0"/>
              <a:t>			</a:t>
            </a:r>
            <a:r>
              <a:rPr lang="en-US" sz="4400" dirty="0" err="1"/>
              <a:t>choque</a:t>
            </a:r>
            <a:r>
              <a:rPr lang="en-US" sz="4400" dirty="0"/>
              <a:t>	</a:t>
            </a:r>
            <a:r>
              <a:rPr lang="en-US" sz="3200" dirty="0"/>
              <a:t>(shock)	</a:t>
            </a:r>
            <a:r>
              <a:rPr lang="en-US" sz="4400" dirty="0"/>
              <a:t>	</a:t>
            </a:r>
            <a:r>
              <a:rPr lang="en-US" sz="4400" dirty="0" err="1"/>
              <a:t>chaleco</a:t>
            </a:r>
            <a:r>
              <a:rPr lang="en-US" sz="4400" dirty="0"/>
              <a:t> </a:t>
            </a:r>
            <a:r>
              <a:rPr lang="en-US" sz="3200" dirty="0"/>
              <a:t>(vest)</a:t>
            </a:r>
            <a:r>
              <a:rPr lang="en-US" sz="4400" dirty="0"/>
              <a:t>		</a:t>
            </a:r>
          </a:p>
          <a:p>
            <a:r>
              <a:rPr lang="en-US" sz="4400" dirty="0"/>
              <a:t>Cheque </a:t>
            </a:r>
            <a:r>
              <a:rPr lang="en-US" sz="3200" dirty="0"/>
              <a:t>(cheque)</a:t>
            </a:r>
            <a:r>
              <a:rPr lang="en-US" sz="4400" dirty="0"/>
              <a:t>		</a:t>
            </a:r>
            <a:r>
              <a:rPr lang="en-US" sz="4400" dirty="0" err="1"/>
              <a:t>chivo</a:t>
            </a:r>
            <a:r>
              <a:rPr lang="en-US" sz="4400" dirty="0"/>
              <a:t> </a:t>
            </a:r>
            <a:r>
              <a:rPr lang="en-US" sz="3200" dirty="0"/>
              <a:t>(goat)</a:t>
            </a:r>
            <a:r>
              <a:rPr lang="en-US" sz="4400" dirty="0"/>
              <a:t>			Chile </a:t>
            </a:r>
            <a:r>
              <a:rPr lang="en-US" sz="3200" dirty="0"/>
              <a:t>(Chile)</a:t>
            </a:r>
          </a:p>
          <a:p>
            <a:r>
              <a:rPr lang="en-US" sz="4400" dirty="0"/>
              <a:t>Chico </a:t>
            </a:r>
            <a:r>
              <a:rPr lang="en-US" sz="3200" dirty="0"/>
              <a:t>(boy)</a:t>
            </a:r>
            <a:r>
              <a:rPr lang="en-US" sz="4400" dirty="0"/>
              <a:t>				</a:t>
            </a:r>
            <a:r>
              <a:rPr lang="en-US" sz="4400" dirty="0" err="1"/>
              <a:t>chuleta</a:t>
            </a:r>
            <a:r>
              <a:rPr lang="en-US" sz="4400" dirty="0"/>
              <a:t> </a:t>
            </a:r>
            <a:r>
              <a:rPr lang="en-US" sz="3200" dirty="0"/>
              <a:t>(chop)</a:t>
            </a:r>
            <a:r>
              <a:rPr lang="en-US" sz="4400" dirty="0"/>
              <a:t>		Chocolate </a:t>
            </a:r>
            <a:r>
              <a:rPr lang="en-US" sz="3200" dirty="0"/>
              <a:t>(chocolate)</a:t>
            </a:r>
          </a:p>
          <a:p>
            <a:endParaRPr lang="en-US" sz="3200" dirty="0"/>
          </a:p>
          <a:p>
            <a:r>
              <a:rPr lang="en-US" sz="4400" dirty="0"/>
              <a:t>Cha   	</a:t>
            </a:r>
            <a:r>
              <a:rPr lang="en-US" sz="4400" dirty="0" err="1"/>
              <a:t>che</a:t>
            </a:r>
            <a:r>
              <a:rPr lang="en-US" sz="4400" dirty="0"/>
              <a:t>		chi		</a:t>
            </a:r>
            <a:r>
              <a:rPr lang="en-US" sz="4400" dirty="0" err="1"/>
              <a:t>cho</a:t>
            </a:r>
            <a:r>
              <a:rPr lang="en-US" sz="4400" dirty="0"/>
              <a:t>		chu </a:t>
            </a:r>
          </a:p>
        </p:txBody>
      </p:sp>
    </p:spTree>
    <p:extLst>
      <p:ext uri="{BB962C8B-B14F-4D97-AF65-F5344CB8AC3E}">
        <p14:creationId xmlns:p14="http://schemas.microsoft.com/office/powerpoint/2010/main" val="20374420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6600" b="1" dirty="0" err="1"/>
              <a:t>D</a:t>
            </a:r>
            <a:r>
              <a:rPr lang="en-US" sz="16600" b="1" cap="none" dirty="0" err="1"/>
              <a:t>d</a:t>
            </a:r>
            <a:endParaRPr lang="en-US" sz="16600" b="1" cap="none" dirty="0"/>
          </a:p>
        </p:txBody>
      </p:sp>
      <p:sp>
        <p:nvSpPr>
          <p:cNvPr id="4" name="TextBox 3"/>
          <p:cNvSpPr txBox="1"/>
          <p:nvPr/>
        </p:nvSpPr>
        <p:spPr>
          <a:xfrm>
            <a:off x="1038113" y="4713692"/>
            <a:ext cx="367440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>
                <a:solidFill>
                  <a:srgbClr val="92D050"/>
                </a:solidFill>
              </a:rPr>
              <a:t>D</a:t>
            </a:r>
            <a:r>
              <a:rPr lang="en-US" sz="7200" dirty="0"/>
              <a:t>ados </a:t>
            </a:r>
            <a:r>
              <a:rPr lang="en-US" sz="3200" dirty="0"/>
              <a:t>(dice)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449619">
            <a:off x="3934927" y="1117633"/>
            <a:ext cx="7239191" cy="464032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21575" y="2467604"/>
            <a:ext cx="89319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/>
              <a:t>d</a:t>
            </a:r>
            <a:r>
              <a:rPr lang="en-US" sz="5400"/>
              <a:t>e</a:t>
            </a:r>
            <a:endParaRPr lang="en-US" sz="5400" dirty="0"/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206040" y="5914021"/>
            <a:ext cx="53317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92D050"/>
                </a:solidFill>
              </a:rPr>
              <a:t> </a:t>
            </a:r>
            <a:r>
              <a:rPr lang="en-US" sz="3600" dirty="0" err="1">
                <a:solidFill>
                  <a:srgbClr val="92D050"/>
                </a:solidFill>
              </a:rPr>
              <a:t>sonido</a:t>
            </a:r>
            <a:r>
              <a:rPr lang="en-US" sz="3600" dirty="0">
                <a:solidFill>
                  <a:srgbClr val="92D050"/>
                </a:solidFill>
              </a:rPr>
              <a:t> </a:t>
            </a:r>
            <a:r>
              <a:rPr lang="en-US" sz="3600" dirty="0" err="1">
                <a:solidFill>
                  <a:srgbClr val="92D050"/>
                </a:solidFill>
              </a:rPr>
              <a:t>fuerte</a:t>
            </a:r>
            <a:r>
              <a:rPr lang="en-US" sz="3600" dirty="0">
                <a:solidFill>
                  <a:srgbClr val="92D050"/>
                </a:solidFill>
              </a:rPr>
              <a:t> </a:t>
            </a:r>
            <a:r>
              <a:rPr lang="en-US" sz="3200" dirty="0">
                <a:solidFill>
                  <a:srgbClr val="92D050"/>
                </a:solidFill>
              </a:rPr>
              <a:t>(strong sound)</a:t>
            </a:r>
          </a:p>
        </p:txBody>
      </p:sp>
    </p:spTree>
    <p:extLst>
      <p:ext uri="{BB962C8B-B14F-4D97-AF65-F5344CB8AC3E}">
        <p14:creationId xmlns:p14="http://schemas.microsoft.com/office/powerpoint/2010/main" val="2051499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6600" b="1" dirty="0" err="1"/>
              <a:t>D</a:t>
            </a:r>
            <a:r>
              <a:rPr lang="en-US" sz="16600" b="1" cap="none" dirty="0" err="1"/>
              <a:t>d</a:t>
            </a:r>
            <a:endParaRPr lang="en-US" sz="16600" b="1" cap="none" dirty="0"/>
          </a:p>
        </p:txBody>
      </p:sp>
      <p:sp>
        <p:nvSpPr>
          <p:cNvPr id="4" name="TextBox 3"/>
          <p:cNvSpPr txBox="1"/>
          <p:nvPr/>
        </p:nvSpPr>
        <p:spPr>
          <a:xfrm>
            <a:off x="6955462" y="4653189"/>
            <a:ext cx="386176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 err="1"/>
              <a:t>De</a:t>
            </a:r>
            <a:r>
              <a:rPr lang="en-US" sz="8000" dirty="0" err="1">
                <a:solidFill>
                  <a:srgbClr val="FFDF76"/>
                </a:solidFill>
              </a:rPr>
              <a:t>d</a:t>
            </a:r>
            <a:r>
              <a:rPr lang="en-US" sz="8000" dirty="0" err="1"/>
              <a:t>o</a:t>
            </a:r>
            <a:r>
              <a:rPr lang="en-US" sz="8000" dirty="0"/>
              <a:t> </a:t>
            </a:r>
            <a:r>
              <a:rPr lang="en-US" sz="3200" dirty="0"/>
              <a:t>(finger)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16968" y="637673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5447" y="609600"/>
            <a:ext cx="5892132" cy="5758639"/>
          </a:xfrm>
          <a:prstGeom prst="rect">
            <a:avLst/>
          </a:prstGeom>
        </p:spPr>
      </p:pic>
      <p:sp>
        <p:nvSpPr>
          <p:cNvPr id="6" name="Striped Right Arrow 5"/>
          <p:cNvSpPr/>
          <p:nvPr/>
        </p:nvSpPr>
        <p:spPr>
          <a:xfrm rot="1907568">
            <a:off x="4852702" y="604160"/>
            <a:ext cx="1566585" cy="963652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921575" y="2467604"/>
            <a:ext cx="89319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/>
              <a:t>d</a:t>
            </a:r>
            <a:r>
              <a:rPr lang="en-US" sz="5400"/>
              <a:t>e</a:t>
            </a:r>
            <a:endParaRPr lang="en-US" sz="5400" dirty="0"/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955462" y="6075851"/>
            <a:ext cx="44810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solidFill>
                  <a:srgbClr val="FFDF76"/>
                </a:solidFill>
              </a:rPr>
              <a:t>Sonido</a:t>
            </a:r>
            <a:r>
              <a:rPr lang="en-US" sz="3200" dirty="0">
                <a:solidFill>
                  <a:srgbClr val="FFDF76"/>
                </a:solidFill>
              </a:rPr>
              <a:t> suave (soft sound)</a:t>
            </a:r>
          </a:p>
        </p:txBody>
      </p:sp>
    </p:spTree>
    <p:extLst>
      <p:ext uri="{BB962C8B-B14F-4D97-AF65-F5344CB8AC3E}">
        <p14:creationId xmlns:p14="http://schemas.microsoft.com/office/powerpoint/2010/main" val="54330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¿</a:t>
            </a:r>
            <a:r>
              <a:rPr lang="en-US" sz="4400" dirty="0" err="1"/>
              <a:t>Cómo</a:t>
            </a:r>
            <a:r>
              <a:rPr lang="en-US" sz="4400" dirty="0"/>
              <a:t> se </a:t>
            </a:r>
            <a:r>
              <a:rPr lang="en-US" sz="4400" dirty="0" err="1"/>
              <a:t>pronuncian</a:t>
            </a:r>
            <a:r>
              <a:rPr lang="en-US" sz="4400" dirty="0"/>
              <a:t> </a:t>
            </a:r>
            <a:r>
              <a:rPr lang="en-US" sz="4400" dirty="0" err="1"/>
              <a:t>estas</a:t>
            </a:r>
            <a:r>
              <a:rPr lang="en-US" sz="4400" dirty="0"/>
              <a:t> palabras?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139" y="2676221"/>
            <a:ext cx="11887199" cy="3649133"/>
          </a:xfrm>
        </p:spPr>
        <p:txBody>
          <a:bodyPr>
            <a:normAutofit lnSpcReduction="10000"/>
          </a:bodyPr>
          <a:lstStyle/>
          <a:p>
            <a:r>
              <a:rPr lang="en-US" sz="4400" dirty="0"/>
              <a:t>dado</a:t>
            </a:r>
            <a:r>
              <a:rPr lang="en-US" sz="3200" dirty="0"/>
              <a:t> (dice)</a:t>
            </a:r>
            <a:r>
              <a:rPr lang="en-US" sz="4400" dirty="0"/>
              <a:t>	 		</a:t>
            </a:r>
            <a:r>
              <a:rPr lang="en-US" sz="4400" dirty="0" err="1"/>
              <a:t>doce</a:t>
            </a:r>
            <a:r>
              <a:rPr lang="en-US" sz="4400" dirty="0"/>
              <a:t> </a:t>
            </a:r>
            <a:r>
              <a:rPr lang="en-US" sz="3200" dirty="0"/>
              <a:t>(twelve)</a:t>
            </a:r>
            <a:r>
              <a:rPr lang="en-US" sz="4400" dirty="0"/>
              <a:t>			</a:t>
            </a:r>
            <a:r>
              <a:rPr lang="en-US" sz="4400" dirty="0" err="1"/>
              <a:t>dama</a:t>
            </a:r>
            <a:r>
              <a:rPr lang="en-US" sz="4400" dirty="0"/>
              <a:t> </a:t>
            </a:r>
            <a:r>
              <a:rPr lang="en-US" sz="3200" dirty="0"/>
              <a:t>(lady)	</a:t>
            </a:r>
            <a:r>
              <a:rPr lang="en-US" sz="4400" dirty="0"/>
              <a:t>	</a:t>
            </a:r>
          </a:p>
          <a:p>
            <a:r>
              <a:rPr lang="en-US" sz="4400" dirty="0"/>
              <a:t>dulce </a:t>
            </a:r>
            <a:r>
              <a:rPr lang="en-US" sz="3200" dirty="0"/>
              <a:t>(sweet)</a:t>
            </a:r>
            <a:r>
              <a:rPr lang="en-US" sz="4400" dirty="0"/>
              <a:t>		</a:t>
            </a:r>
            <a:r>
              <a:rPr lang="en-US" sz="4400" dirty="0" err="1"/>
              <a:t>ducha</a:t>
            </a:r>
            <a:r>
              <a:rPr lang="en-US" sz="4400" dirty="0"/>
              <a:t> </a:t>
            </a:r>
            <a:r>
              <a:rPr lang="en-US" sz="3200" dirty="0"/>
              <a:t>(shower)	</a:t>
            </a:r>
            <a:r>
              <a:rPr lang="en-US" sz="4400" dirty="0"/>
              <a:t>	diamante </a:t>
            </a:r>
            <a:r>
              <a:rPr lang="en-US" sz="3200" dirty="0"/>
              <a:t>(diamond)	</a:t>
            </a:r>
          </a:p>
          <a:p>
            <a:r>
              <a:rPr lang="en-US" sz="4400" dirty="0" err="1"/>
              <a:t>dedos</a:t>
            </a:r>
            <a:r>
              <a:rPr lang="en-US" sz="4400" dirty="0"/>
              <a:t> </a:t>
            </a:r>
            <a:r>
              <a:rPr lang="en-US" sz="3200" dirty="0"/>
              <a:t>(fingers)</a:t>
            </a:r>
            <a:r>
              <a:rPr lang="en-US" sz="4400" dirty="0"/>
              <a:t>		</a:t>
            </a:r>
            <a:r>
              <a:rPr lang="en-US" sz="4400" dirty="0" err="1"/>
              <a:t>diario</a:t>
            </a:r>
            <a:r>
              <a:rPr lang="en-US" sz="4400" dirty="0"/>
              <a:t> </a:t>
            </a:r>
            <a:r>
              <a:rPr lang="en-US" sz="3200" dirty="0"/>
              <a:t>(diary)</a:t>
            </a:r>
            <a:r>
              <a:rPr lang="en-US" sz="4400" dirty="0"/>
              <a:t>			</a:t>
            </a:r>
            <a:r>
              <a:rPr lang="en-US" sz="4400" dirty="0" err="1"/>
              <a:t>durazno</a:t>
            </a:r>
            <a:r>
              <a:rPr lang="en-US" sz="4400" dirty="0"/>
              <a:t> </a:t>
            </a:r>
            <a:r>
              <a:rPr lang="en-US" sz="3200" dirty="0"/>
              <a:t>(peach)</a:t>
            </a:r>
          </a:p>
          <a:p>
            <a:endParaRPr lang="en-US" sz="3200" dirty="0"/>
          </a:p>
          <a:p>
            <a:pPr marL="0" indent="0">
              <a:buNone/>
            </a:pPr>
            <a:r>
              <a:rPr lang="en-US" sz="4000" dirty="0"/>
              <a:t>da		de		di			do 		du</a:t>
            </a:r>
          </a:p>
          <a:p>
            <a:pPr marL="0" indent="0">
              <a:buNone/>
            </a:pP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3675123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6600" b="1" dirty="0" err="1"/>
              <a:t>E</a:t>
            </a:r>
            <a:r>
              <a:rPr lang="en-US" sz="16600" b="1" cap="none" dirty="0" err="1"/>
              <a:t>e</a:t>
            </a:r>
            <a:endParaRPr lang="en-US" sz="16600" b="1" cap="none" dirty="0"/>
          </a:p>
        </p:txBody>
      </p:sp>
      <p:sp>
        <p:nvSpPr>
          <p:cNvPr id="4" name="TextBox 3"/>
          <p:cNvSpPr txBox="1"/>
          <p:nvPr/>
        </p:nvSpPr>
        <p:spPr>
          <a:xfrm>
            <a:off x="949243" y="3833030"/>
            <a:ext cx="5082930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500" dirty="0" err="1"/>
              <a:t>elefante</a:t>
            </a:r>
            <a:endParaRPr lang="en-US" sz="11500" dirty="0"/>
          </a:p>
        </p:txBody>
      </p:sp>
      <p:sp>
        <p:nvSpPr>
          <p:cNvPr id="8" name="TextBox 7"/>
          <p:cNvSpPr txBox="1"/>
          <p:nvPr/>
        </p:nvSpPr>
        <p:spPr>
          <a:xfrm>
            <a:off x="3416968" y="637673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28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053" y="321529"/>
            <a:ext cx="7448384" cy="5793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8578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¿</a:t>
            </a:r>
            <a:r>
              <a:rPr lang="en-US" sz="4400" dirty="0" err="1"/>
              <a:t>Cómo</a:t>
            </a:r>
            <a:r>
              <a:rPr lang="en-US" sz="4400" dirty="0"/>
              <a:t> se </a:t>
            </a:r>
            <a:r>
              <a:rPr lang="en-US" sz="4400" dirty="0" err="1"/>
              <a:t>pronuncian</a:t>
            </a:r>
            <a:r>
              <a:rPr lang="en-US" sz="4400" dirty="0"/>
              <a:t> </a:t>
            </a:r>
            <a:r>
              <a:rPr lang="en-US" sz="4400" dirty="0" err="1"/>
              <a:t>estas</a:t>
            </a:r>
            <a:r>
              <a:rPr lang="en-US" sz="4400" dirty="0"/>
              <a:t> palabras?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489703"/>
            <a:ext cx="12792547" cy="4126998"/>
          </a:xfrm>
        </p:spPr>
        <p:txBody>
          <a:bodyPr>
            <a:normAutofit fontScale="85000" lnSpcReduction="20000"/>
          </a:bodyPr>
          <a:lstStyle/>
          <a:p>
            <a:endParaRPr lang="en-US" sz="4400" dirty="0"/>
          </a:p>
          <a:p>
            <a:endParaRPr lang="en-US" sz="4400" dirty="0"/>
          </a:p>
          <a:p>
            <a:r>
              <a:rPr lang="en-US" sz="4400" dirty="0" err="1"/>
              <a:t>Elemento</a:t>
            </a:r>
            <a:r>
              <a:rPr lang="en-US" sz="3200" dirty="0"/>
              <a:t> (element)</a:t>
            </a:r>
            <a:r>
              <a:rPr lang="en-US" sz="4400" dirty="0"/>
              <a:t>	 		</a:t>
            </a:r>
            <a:r>
              <a:rPr lang="en-US" sz="4400" dirty="0" err="1"/>
              <a:t>enano</a:t>
            </a:r>
            <a:r>
              <a:rPr lang="en-US" sz="4400" dirty="0"/>
              <a:t> </a:t>
            </a:r>
            <a:r>
              <a:rPr lang="en-US" sz="3200" dirty="0"/>
              <a:t>(</a:t>
            </a:r>
            <a:r>
              <a:rPr lang="en-US" sz="3200" dirty="0" err="1"/>
              <a:t>dwarft</a:t>
            </a:r>
            <a:r>
              <a:rPr lang="en-US" sz="3200" dirty="0"/>
              <a:t>)</a:t>
            </a:r>
            <a:r>
              <a:rPr lang="en-US" sz="4400" dirty="0"/>
              <a:t>		 	Ecuador </a:t>
            </a:r>
            <a:r>
              <a:rPr lang="en-US" sz="3200" dirty="0"/>
              <a:t>(Ecuador)</a:t>
            </a:r>
            <a:endParaRPr lang="en-US" sz="4400" dirty="0"/>
          </a:p>
          <a:p>
            <a:r>
              <a:rPr lang="en-US" sz="4400" dirty="0" err="1"/>
              <a:t>electricidad</a:t>
            </a:r>
            <a:r>
              <a:rPr lang="en-US" sz="4400" dirty="0"/>
              <a:t> </a:t>
            </a:r>
            <a:r>
              <a:rPr lang="en-US" sz="3200" dirty="0"/>
              <a:t>(electricity)	</a:t>
            </a:r>
            <a:r>
              <a:rPr lang="en-US" sz="4400" dirty="0" err="1"/>
              <a:t>empleo</a:t>
            </a:r>
            <a:r>
              <a:rPr lang="en-US" sz="4400" dirty="0"/>
              <a:t> </a:t>
            </a:r>
            <a:r>
              <a:rPr lang="en-US" sz="3200" dirty="0"/>
              <a:t>(employment)</a:t>
            </a:r>
            <a:r>
              <a:rPr lang="en-US" sz="4400" dirty="0"/>
              <a:t>	Ella </a:t>
            </a:r>
            <a:r>
              <a:rPr lang="en-US" sz="3800" dirty="0"/>
              <a:t>(she)</a:t>
            </a:r>
          </a:p>
          <a:p>
            <a:r>
              <a:rPr lang="en-US" sz="4400" dirty="0" err="1"/>
              <a:t>época</a:t>
            </a:r>
            <a:r>
              <a:rPr lang="en-US" sz="4400" dirty="0"/>
              <a:t> </a:t>
            </a:r>
            <a:r>
              <a:rPr lang="en-US" sz="3200" dirty="0"/>
              <a:t>(period)			         	</a:t>
            </a:r>
            <a:r>
              <a:rPr lang="en-US" sz="4400" dirty="0"/>
              <a:t>Europa </a:t>
            </a:r>
            <a:r>
              <a:rPr lang="en-US" sz="3500" dirty="0"/>
              <a:t>(Europe) </a:t>
            </a:r>
            <a:r>
              <a:rPr lang="en-US" sz="4400" dirty="0"/>
              <a:t>		</a:t>
            </a:r>
            <a:r>
              <a:rPr lang="en-US" sz="4400" dirty="0" err="1"/>
              <a:t>esfera</a:t>
            </a:r>
            <a:r>
              <a:rPr lang="en-US" sz="4400" dirty="0"/>
              <a:t> </a:t>
            </a:r>
            <a:r>
              <a:rPr lang="en-US" sz="3200" dirty="0"/>
              <a:t>(sphere)</a:t>
            </a:r>
            <a:r>
              <a:rPr lang="en-US" sz="4400" dirty="0"/>
              <a:t>	</a:t>
            </a:r>
          </a:p>
          <a:p>
            <a:r>
              <a:rPr lang="en-US" sz="4400" dirty="0"/>
              <a:t> </a:t>
            </a:r>
            <a:r>
              <a:rPr lang="en-US" sz="4300" dirty="0"/>
              <a:t>Elena</a:t>
            </a:r>
            <a:r>
              <a:rPr lang="en-US" sz="3200" dirty="0"/>
              <a:t> (Elena)					</a:t>
            </a:r>
            <a:r>
              <a:rPr lang="en-US" sz="4300" dirty="0" err="1"/>
              <a:t>estante</a:t>
            </a:r>
            <a:r>
              <a:rPr lang="en-US" sz="4300" dirty="0"/>
              <a:t> </a:t>
            </a:r>
            <a:r>
              <a:rPr lang="en-US" sz="3200" dirty="0"/>
              <a:t>(shelf) 			</a:t>
            </a:r>
            <a:r>
              <a:rPr lang="en-US" sz="4300" dirty="0"/>
              <a:t>eco</a:t>
            </a:r>
            <a:r>
              <a:rPr lang="en-US" sz="3200" dirty="0"/>
              <a:t> (echo)								</a:t>
            </a:r>
          </a:p>
          <a:p>
            <a:endParaRPr lang="en-US" sz="3200" dirty="0"/>
          </a:p>
          <a:p>
            <a:pPr marL="0" indent="0">
              <a:buNone/>
            </a:pP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5445898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6600" b="1" dirty="0" err="1"/>
              <a:t>F</a:t>
            </a:r>
            <a:r>
              <a:rPr lang="en-US" sz="16600" b="1" cap="none" dirty="0" err="1"/>
              <a:t>f</a:t>
            </a:r>
            <a:endParaRPr lang="en-US" sz="16600" b="1" cap="none" dirty="0"/>
          </a:p>
        </p:txBody>
      </p:sp>
      <p:sp>
        <p:nvSpPr>
          <p:cNvPr id="4" name="TextBox 3"/>
          <p:cNvSpPr txBox="1"/>
          <p:nvPr/>
        </p:nvSpPr>
        <p:spPr>
          <a:xfrm>
            <a:off x="1069558" y="3833030"/>
            <a:ext cx="2640979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500" dirty="0" err="1"/>
              <a:t>foto</a:t>
            </a:r>
            <a:endParaRPr lang="en-US" sz="11500" dirty="0"/>
          </a:p>
        </p:txBody>
      </p:sp>
      <p:sp>
        <p:nvSpPr>
          <p:cNvPr id="8" name="TextBox 7"/>
          <p:cNvSpPr txBox="1"/>
          <p:nvPr/>
        </p:nvSpPr>
        <p:spPr>
          <a:xfrm>
            <a:off x="3416968" y="637673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921575" y="2467604"/>
            <a:ext cx="1063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/>
              <a:t>efe</a:t>
            </a:r>
            <a:endParaRPr lang="en-US" sz="5400" dirty="0"/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629" y="802105"/>
            <a:ext cx="4814480" cy="5382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8130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¿</a:t>
            </a:r>
            <a:r>
              <a:rPr lang="en-US" sz="4400" dirty="0" err="1"/>
              <a:t>Cómo</a:t>
            </a:r>
            <a:r>
              <a:rPr lang="en-US" sz="4400" dirty="0"/>
              <a:t> se </a:t>
            </a:r>
            <a:r>
              <a:rPr lang="en-US" sz="4400" dirty="0" err="1"/>
              <a:t>pronuncian</a:t>
            </a:r>
            <a:r>
              <a:rPr lang="en-US" sz="4400" dirty="0"/>
              <a:t> </a:t>
            </a:r>
            <a:r>
              <a:rPr lang="en-US" sz="4400" dirty="0" err="1"/>
              <a:t>estas</a:t>
            </a:r>
            <a:r>
              <a:rPr lang="en-US" sz="4400" dirty="0"/>
              <a:t> palabras?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8599" y="2139509"/>
            <a:ext cx="10402432" cy="4126998"/>
          </a:xfrm>
        </p:spPr>
        <p:txBody>
          <a:bodyPr>
            <a:normAutofit fontScale="70000" lnSpcReduction="20000"/>
          </a:bodyPr>
          <a:lstStyle/>
          <a:p>
            <a:endParaRPr lang="en-US" sz="4400" dirty="0"/>
          </a:p>
          <a:p>
            <a:endParaRPr lang="en-US" sz="4400" dirty="0"/>
          </a:p>
          <a:p>
            <a:r>
              <a:rPr lang="en-US" sz="4400" dirty="0" err="1"/>
              <a:t>falso</a:t>
            </a:r>
            <a:r>
              <a:rPr lang="en-US" sz="3200" dirty="0"/>
              <a:t> (false)</a:t>
            </a:r>
            <a:r>
              <a:rPr lang="en-US" sz="4400" dirty="0"/>
              <a:t>	 			</a:t>
            </a:r>
            <a:r>
              <a:rPr lang="en-US" sz="4400" dirty="0" err="1"/>
              <a:t>firma</a:t>
            </a:r>
            <a:r>
              <a:rPr lang="en-US" sz="4400" dirty="0"/>
              <a:t> </a:t>
            </a:r>
            <a:r>
              <a:rPr lang="en-US" sz="3200" dirty="0"/>
              <a:t>(signature)</a:t>
            </a:r>
            <a:r>
              <a:rPr lang="en-US" sz="4400" dirty="0"/>
              <a:t>			</a:t>
            </a:r>
            <a:r>
              <a:rPr lang="en-US" sz="4400" dirty="0" err="1"/>
              <a:t>fuerte</a:t>
            </a:r>
            <a:r>
              <a:rPr lang="en-US" sz="4400" dirty="0"/>
              <a:t> </a:t>
            </a:r>
            <a:r>
              <a:rPr lang="en-US" sz="3200" dirty="0"/>
              <a:t>(strong)</a:t>
            </a:r>
            <a:endParaRPr lang="en-US" sz="4400" dirty="0"/>
          </a:p>
          <a:p>
            <a:r>
              <a:rPr lang="en-US" sz="4400" dirty="0" err="1"/>
              <a:t>felicidad</a:t>
            </a:r>
            <a:r>
              <a:rPr lang="en-US" sz="4400" dirty="0"/>
              <a:t> </a:t>
            </a:r>
            <a:r>
              <a:rPr lang="en-US" sz="3200" dirty="0"/>
              <a:t>(</a:t>
            </a:r>
            <a:r>
              <a:rPr lang="en-US" sz="3200" dirty="0" err="1"/>
              <a:t>hapiness</a:t>
            </a:r>
            <a:r>
              <a:rPr lang="en-US" sz="3200" dirty="0"/>
              <a:t>)	</a:t>
            </a:r>
            <a:r>
              <a:rPr lang="en-US" sz="4400" dirty="0" err="1"/>
              <a:t>fuego</a:t>
            </a:r>
            <a:r>
              <a:rPr lang="en-US" sz="4400" dirty="0"/>
              <a:t> </a:t>
            </a:r>
            <a:r>
              <a:rPr lang="en-US" sz="3200" dirty="0"/>
              <a:t>(fire)</a:t>
            </a:r>
            <a:r>
              <a:rPr lang="en-US" sz="4400" dirty="0"/>
              <a:t>				</a:t>
            </a:r>
            <a:r>
              <a:rPr lang="en-US" sz="4400" dirty="0" err="1"/>
              <a:t>fortaleza</a:t>
            </a:r>
            <a:r>
              <a:rPr lang="en-US" sz="4400" dirty="0"/>
              <a:t> </a:t>
            </a:r>
            <a:r>
              <a:rPr lang="en-US" sz="3800" dirty="0"/>
              <a:t>(fortress)</a:t>
            </a:r>
          </a:p>
          <a:p>
            <a:r>
              <a:rPr lang="en-US" sz="4400" dirty="0" err="1"/>
              <a:t>foca</a:t>
            </a:r>
            <a:r>
              <a:rPr lang="en-US" sz="4400" dirty="0"/>
              <a:t> </a:t>
            </a:r>
            <a:r>
              <a:rPr lang="en-US" sz="3200" dirty="0"/>
              <a:t>(seal)			    	 </a:t>
            </a:r>
            <a:r>
              <a:rPr lang="en-US" sz="4400" dirty="0" err="1"/>
              <a:t>foto</a:t>
            </a:r>
            <a:r>
              <a:rPr lang="en-US" sz="4400" dirty="0"/>
              <a:t> </a:t>
            </a:r>
            <a:r>
              <a:rPr lang="en-US" sz="3500" dirty="0"/>
              <a:t>(photo) </a:t>
            </a:r>
            <a:r>
              <a:rPr lang="en-US" sz="4400" dirty="0"/>
              <a:t>			</a:t>
            </a:r>
            <a:r>
              <a:rPr lang="en-US" sz="4400" dirty="0" err="1"/>
              <a:t>fama</a:t>
            </a:r>
            <a:r>
              <a:rPr lang="en-US" sz="4400" dirty="0"/>
              <a:t> </a:t>
            </a:r>
            <a:r>
              <a:rPr lang="en-US" sz="3200" dirty="0"/>
              <a:t>(fame)</a:t>
            </a:r>
            <a:r>
              <a:rPr lang="en-US" sz="4400" dirty="0"/>
              <a:t>	</a:t>
            </a:r>
          </a:p>
          <a:p>
            <a:r>
              <a:rPr lang="en-US" sz="4400" dirty="0"/>
              <a:t>finca</a:t>
            </a:r>
            <a:r>
              <a:rPr lang="en-US" sz="3200" dirty="0"/>
              <a:t> (estate)			</a:t>
            </a:r>
            <a:r>
              <a:rPr lang="en-US" sz="4300" dirty="0" err="1"/>
              <a:t>fósforos</a:t>
            </a:r>
            <a:r>
              <a:rPr lang="en-US" sz="4300" dirty="0"/>
              <a:t> </a:t>
            </a:r>
            <a:r>
              <a:rPr lang="en-US" sz="3200" dirty="0"/>
              <a:t>(matches) 		</a:t>
            </a:r>
            <a:r>
              <a:rPr lang="en-US" sz="4200" dirty="0"/>
              <a:t>Fernando</a:t>
            </a:r>
            <a:r>
              <a:rPr lang="en-US" sz="3200" dirty="0"/>
              <a:t> (Ferdinand)	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4700" dirty="0"/>
              <a:t>fa    	</a:t>
            </a:r>
            <a:r>
              <a:rPr lang="en-US" sz="4700" dirty="0" err="1"/>
              <a:t>fe</a:t>
            </a:r>
            <a:r>
              <a:rPr lang="en-US" sz="4700" dirty="0"/>
              <a:t>		fi		</a:t>
            </a:r>
            <a:r>
              <a:rPr lang="en-US" sz="4700" dirty="0" err="1"/>
              <a:t>fo</a:t>
            </a:r>
            <a:r>
              <a:rPr lang="en-US" sz="4700" dirty="0"/>
              <a:t>		fu</a:t>
            </a:r>
            <a:r>
              <a:rPr lang="en-US" sz="3200" dirty="0"/>
              <a:t>							</a:t>
            </a:r>
          </a:p>
          <a:p>
            <a:endParaRPr lang="en-US" sz="3200" dirty="0"/>
          </a:p>
          <a:p>
            <a:pPr marL="0" indent="0">
              <a:buNone/>
            </a:pP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41265110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6600" b="1" dirty="0" err="1"/>
              <a:t>F</a:t>
            </a:r>
            <a:r>
              <a:rPr lang="en-US" sz="16600" b="1" cap="none" dirty="0" err="1"/>
              <a:t>f</a:t>
            </a:r>
            <a:endParaRPr lang="en-US" sz="16600" b="1" cap="none" dirty="0"/>
          </a:p>
        </p:txBody>
      </p:sp>
      <p:sp>
        <p:nvSpPr>
          <p:cNvPr id="4" name="TextBox 3"/>
          <p:cNvSpPr txBox="1"/>
          <p:nvPr/>
        </p:nvSpPr>
        <p:spPr>
          <a:xfrm>
            <a:off x="1069558" y="3833030"/>
            <a:ext cx="3148682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500" dirty="0" err="1"/>
              <a:t>fresa</a:t>
            </a:r>
            <a:endParaRPr lang="en-US" sz="11500" dirty="0"/>
          </a:p>
        </p:txBody>
      </p:sp>
      <p:sp>
        <p:nvSpPr>
          <p:cNvPr id="8" name="TextBox 7"/>
          <p:cNvSpPr txBox="1"/>
          <p:nvPr/>
        </p:nvSpPr>
        <p:spPr>
          <a:xfrm>
            <a:off x="3416968" y="637673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4884" y="866274"/>
            <a:ext cx="5285202" cy="5029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21575" y="2467604"/>
            <a:ext cx="1063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/>
              <a:t>efe</a:t>
            </a:r>
            <a:endParaRPr lang="en-US" sz="5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32725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¿</a:t>
            </a:r>
            <a:r>
              <a:rPr lang="en-US" sz="4400" dirty="0" err="1"/>
              <a:t>Cómo</a:t>
            </a:r>
            <a:r>
              <a:rPr lang="en-US" sz="4400" dirty="0"/>
              <a:t> se </a:t>
            </a:r>
            <a:r>
              <a:rPr lang="en-US" sz="4400" dirty="0" err="1"/>
              <a:t>pronuncian</a:t>
            </a:r>
            <a:r>
              <a:rPr lang="en-US" sz="4400" dirty="0"/>
              <a:t> </a:t>
            </a:r>
            <a:r>
              <a:rPr lang="en-US" sz="4400" dirty="0" err="1"/>
              <a:t>estas</a:t>
            </a:r>
            <a:r>
              <a:rPr lang="en-US" sz="4400" dirty="0"/>
              <a:t> palabras?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8599" y="2139509"/>
            <a:ext cx="10402432" cy="4126998"/>
          </a:xfrm>
        </p:spPr>
        <p:txBody>
          <a:bodyPr>
            <a:normAutofit fontScale="70000" lnSpcReduction="20000"/>
          </a:bodyPr>
          <a:lstStyle/>
          <a:p>
            <a:endParaRPr lang="en-US" sz="4400" dirty="0"/>
          </a:p>
          <a:p>
            <a:endParaRPr lang="en-US" sz="4400" dirty="0"/>
          </a:p>
          <a:p>
            <a:r>
              <a:rPr lang="en-US" sz="4400" dirty="0" err="1"/>
              <a:t>fresa</a:t>
            </a:r>
            <a:r>
              <a:rPr lang="en-US" sz="3200" dirty="0"/>
              <a:t> (strawberry)</a:t>
            </a:r>
            <a:r>
              <a:rPr lang="en-US" sz="4400" dirty="0"/>
              <a:t>	 	</a:t>
            </a:r>
            <a:r>
              <a:rPr lang="en-US" sz="4400" dirty="0" err="1"/>
              <a:t>fruta</a:t>
            </a:r>
            <a:r>
              <a:rPr lang="en-US" sz="4400" dirty="0"/>
              <a:t> </a:t>
            </a:r>
            <a:r>
              <a:rPr lang="en-US" sz="3200" dirty="0"/>
              <a:t>(fruit)</a:t>
            </a:r>
            <a:r>
              <a:rPr lang="en-US" sz="4400" dirty="0"/>
              <a:t>					</a:t>
            </a:r>
            <a:r>
              <a:rPr lang="en-US" sz="4400" dirty="0" err="1"/>
              <a:t>fricción</a:t>
            </a:r>
            <a:r>
              <a:rPr lang="en-US" sz="4400" dirty="0"/>
              <a:t> </a:t>
            </a:r>
            <a:r>
              <a:rPr lang="en-US" sz="3200" dirty="0"/>
              <a:t>(friction)</a:t>
            </a:r>
            <a:endParaRPr lang="en-US" sz="4400" dirty="0"/>
          </a:p>
          <a:p>
            <a:r>
              <a:rPr lang="en-US" sz="4400" dirty="0" err="1"/>
              <a:t>frenos</a:t>
            </a:r>
            <a:r>
              <a:rPr lang="en-US" sz="4400" dirty="0"/>
              <a:t> </a:t>
            </a:r>
            <a:r>
              <a:rPr lang="en-US" sz="3200" dirty="0"/>
              <a:t>(brakes)		</a:t>
            </a:r>
            <a:r>
              <a:rPr lang="en-US" sz="4400" dirty="0" err="1"/>
              <a:t>fractura</a:t>
            </a:r>
            <a:r>
              <a:rPr lang="en-US" sz="4400" dirty="0"/>
              <a:t> </a:t>
            </a:r>
            <a:r>
              <a:rPr lang="en-US" sz="3200" dirty="0"/>
              <a:t>(fracture)</a:t>
            </a:r>
            <a:r>
              <a:rPr lang="en-US" sz="4400" dirty="0"/>
              <a:t>			frontal </a:t>
            </a:r>
            <a:r>
              <a:rPr lang="en-US" sz="3800" dirty="0"/>
              <a:t>( head on)</a:t>
            </a:r>
          </a:p>
          <a:p>
            <a:r>
              <a:rPr lang="en-US" sz="4400" dirty="0" err="1"/>
              <a:t>frazco</a:t>
            </a:r>
            <a:r>
              <a:rPr lang="en-US" sz="4400" dirty="0"/>
              <a:t> </a:t>
            </a:r>
            <a:r>
              <a:rPr lang="en-US" sz="3200" dirty="0"/>
              <a:t>(bottle)			</a:t>
            </a:r>
            <a:r>
              <a:rPr lang="en-US" sz="5100" dirty="0" err="1"/>
              <a:t>fragmento</a:t>
            </a:r>
            <a:r>
              <a:rPr lang="en-US" sz="4400" dirty="0"/>
              <a:t> </a:t>
            </a:r>
            <a:r>
              <a:rPr lang="en-US" sz="3500" dirty="0"/>
              <a:t>(fragment) 	</a:t>
            </a:r>
            <a:r>
              <a:rPr lang="en-US" sz="4400" dirty="0" err="1"/>
              <a:t>frialdad</a:t>
            </a:r>
            <a:r>
              <a:rPr lang="en-US" sz="4400" dirty="0"/>
              <a:t> </a:t>
            </a:r>
            <a:r>
              <a:rPr lang="en-US" sz="3200"/>
              <a:t>(cold)</a:t>
            </a:r>
            <a:r>
              <a:rPr lang="en-US" sz="4400" dirty="0"/>
              <a:t>	</a:t>
            </a:r>
          </a:p>
          <a:p>
            <a:r>
              <a:rPr lang="en-US" sz="4400" dirty="0" err="1"/>
              <a:t>fritura</a:t>
            </a:r>
            <a:r>
              <a:rPr lang="en-US" sz="3200" dirty="0"/>
              <a:t> (frying)			</a:t>
            </a:r>
            <a:r>
              <a:rPr lang="en-US" sz="4300" dirty="0" err="1"/>
              <a:t>frontera</a:t>
            </a:r>
            <a:r>
              <a:rPr lang="en-US" sz="4300" dirty="0"/>
              <a:t> </a:t>
            </a:r>
            <a:r>
              <a:rPr lang="en-US" sz="3200" dirty="0"/>
              <a:t>(border) 			</a:t>
            </a:r>
            <a:r>
              <a:rPr lang="en-US" sz="4200" dirty="0" err="1"/>
              <a:t>frigidez</a:t>
            </a:r>
            <a:r>
              <a:rPr lang="en-US" sz="3200" dirty="0"/>
              <a:t> (frigidity)	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4700" dirty="0" err="1"/>
              <a:t>fra</a:t>
            </a:r>
            <a:r>
              <a:rPr lang="en-US" sz="4700" dirty="0"/>
              <a:t>    		</a:t>
            </a:r>
            <a:r>
              <a:rPr lang="en-US" sz="4700" dirty="0" err="1"/>
              <a:t>fre</a:t>
            </a:r>
            <a:r>
              <a:rPr lang="en-US" sz="4700" dirty="0"/>
              <a:t>		</a:t>
            </a:r>
            <a:r>
              <a:rPr lang="en-US" sz="4700" dirty="0" err="1"/>
              <a:t>fri</a:t>
            </a:r>
            <a:r>
              <a:rPr lang="en-US" sz="4700" dirty="0"/>
              <a:t>			</a:t>
            </a:r>
            <a:r>
              <a:rPr lang="en-US" sz="4700" dirty="0" err="1"/>
              <a:t>fro</a:t>
            </a:r>
            <a:r>
              <a:rPr lang="en-US" sz="4700" dirty="0"/>
              <a:t>		</a:t>
            </a:r>
            <a:r>
              <a:rPr lang="en-US" sz="4700" dirty="0" err="1"/>
              <a:t>fru</a:t>
            </a:r>
            <a:r>
              <a:rPr lang="en-US" sz="3200" dirty="0"/>
              <a:t>							</a:t>
            </a:r>
          </a:p>
          <a:p>
            <a:endParaRPr lang="en-US" sz="3200" dirty="0"/>
          </a:p>
          <a:p>
            <a:pPr marL="0" indent="0">
              <a:buNone/>
            </a:pP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7342433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6600" b="1" dirty="0"/>
              <a:t>G</a:t>
            </a:r>
            <a:r>
              <a:rPr lang="en-US" sz="16600" b="1" cap="none" dirty="0"/>
              <a:t>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10048" y="4482735"/>
            <a:ext cx="341657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dirty="0" err="1">
                <a:solidFill>
                  <a:srgbClr val="92D050"/>
                </a:solidFill>
              </a:rPr>
              <a:t>g</a:t>
            </a:r>
            <a:r>
              <a:rPr lang="en-US" sz="9600" dirty="0" err="1"/>
              <a:t>allina</a:t>
            </a:r>
            <a:endParaRPr lang="en-US" sz="9600" dirty="0"/>
          </a:p>
        </p:txBody>
      </p:sp>
      <p:sp>
        <p:nvSpPr>
          <p:cNvPr id="8" name="TextBox 7"/>
          <p:cNvSpPr txBox="1"/>
          <p:nvPr/>
        </p:nvSpPr>
        <p:spPr>
          <a:xfrm>
            <a:off x="3416968" y="637673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23283" y="601851"/>
            <a:ext cx="5283118" cy="577488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21575" y="2467604"/>
            <a:ext cx="84920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/>
              <a:t>g</a:t>
            </a:r>
            <a:r>
              <a:rPr lang="en-US" sz="5400"/>
              <a:t>e</a:t>
            </a:r>
            <a:endParaRPr lang="en-US" sz="5400" dirty="0"/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020309" y="5922179"/>
            <a:ext cx="12096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solidFill>
                  <a:srgbClr val="92D050"/>
                </a:solidFill>
              </a:rPr>
              <a:t>fuerte</a:t>
            </a:r>
            <a:endParaRPr lang="en-US" sz="32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6750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6600" b="1" dirty="0"/>
              <a:t>G</a:t>
            </a:r>
            <a:r>
              <a:rPr lang="en-US" sz="16600" b="1" cap="none" dirty="0"/>
              <a:t>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1" y="4857998"/>
            <a:ext cx="404783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 err="1">
                <a:solidFill>
                  <a:srgbClr val="FFDF76"/>
                </a:solidFill>
              </a:rPr>
              <a:t>g</a:t>
            </a:r>
            <a:r>
              <a:rPr lang="en-US" sz="8800" b="1" dirty="0" err="1"/>
              <a:t>emelas</a:t>
            </a:r>
            <a:endParaRPr lang="en-US" sz="8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416968" y="637673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921575" y="2467604"/>
            <a:ext cx="84920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/>
              <a:t>g</a:t>
            </a:r>
            <a:r>
              <a:rPr lang="en-US" sz="5400"/>
              <a:t>e</a:t>
            </a:r>
            <a:endParaRPr lang="en-US" sz="5400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622" y="898449"/>
            <a:ext cx="6735192" cy="449073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1151459" y="6099738"/>
            <a:ext cx="11378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DF76"/>
                </a:solidFill>
              </a:rPr>
              <a:t>suave</a:t>
            </a:r>
          </a:p>
        </p:txBody>
      </p:sp>
    </p:spTree>
    <p:extLst>
      <p:ext uri="{BB962C8B-B14F-4D97-AF65-F5344CB8AC3E}">
        <p14:creationId xmlns:p14="http://schemas.microsoft.com/office/powerpoint/2010/main" val="1567431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196" y="966439"/>
            <a:ext cx="10153184" cy="2557346"/>
          </a:xfrm>
        </p:spPr>
        <p:txBody>
          <a:bodyPr>
            <a:noAutofit/>
          </a:bodyPr>
          <a:lstStyle/>
          <a:p>
            <a:r>
              <a:rPr lang="en-US" sz="5400" b="1" dirty="0" err="1">
                <a:solidFill>
                  <a:srgbClr val="B4FC85"/>
                </a:solidFill>
              </a:rPr>
              <a:t>g</a:t>
            </a:r>
            <a:r>
              <a:rPr lang="en-US" sz="5400" b="1" cap="none" dirty="0" err="1">
                <a:solidFill>
                  <a:srgbClr val="B4FC85"/>
                </a:solidFill>
              </a:rPr>
              <a:t>a</a:t>
            </a:r>
            <a:br>
              <a:rPr lang="en-US" sz="5400" b="1" dirty="0">
                <a:solidFill>
                  <a:srgbClr val="B4FC85"/>
                </a:solidFill>
              </a:rPr>
            </a:br>
            <a:r>
              <a:rPr lang="en-US" sz="5400" b="1" dirty="0">
                <a:solidFill>
                  <a:srgbClr val="B4FC85"/>
                </a:solidFill>
              </a:rPr>
              <a:t>g</a:t>
            </a:r>
            <a:r>
              <a:rPr lang="en-US" sz="5400" b="1" cap="none" dirty="0">
                <a:solidFill>
                  <a:srgbClr val="B4FC85"/>
                </a:solidFill>
              </a:rPr>
              <a:t>o</a:t>
            </a:r>
            <a:br>
              <a:rPr lang="en-US" sz="5400" b="1" dirty="0">
                <a:solidFill>
                  <a:srgbClr val="B4FC85"/>
                </a:solidFill>
              </a:rPr>
            </a:br>
            <a:r>
              <a:rPr lang="en-US" sz="5400" b="1" dirty="0" err="1">
                <a:solidFill>
                  <a:srgbClr val="B4FC85"/>
                </a:solidFill>
              </a:rPr>
              <a:t>g</a:t>
            </a:r>
            <a:r>
              <a:rPr lang="en-US" sz="5400" b="1" cap="none" dirty="0" err="1">
                <a:solidFill>
                  <a:srgbClr val="B4FC85"/>
                </a:solidFill>
              </a:rPr>
              <a:t>u</a:t>
            </a:r>
            <a:endParaRPr lang="en-US" sz="5400" b="1" cap="none" dirty="0">
              <a:solidFill>
                <a:srgbClr val="B4FC85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41196" y="4081346"/>
            <a:ext cx="10153184" cy="2557346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5400" b="1" dirty="0" err="1">
                <a:solidFill>
                  <a:srgbClr val="FFB076"/>
                </a:solidFill>
              </a:rPr>
              <a:t>g</a:t>
            </a:r>
            <a:r>
              <a:rPr lang="en-US" sz="5400" b="1" cap="none" dirty="0" err="1">
                <a:solidFill>
                  <a:srgbClr val="FFB076"/>
                </a:solidFill>
              </a:rPr>
              <a:t>e</a:t>
            </a:r>
            <a:br>
              <a:rPr lang="en-US" sz="5400" b="1" dirty="0">
                <a:solidFill>
                  <a:srgbClr val="FFB076"/>
                </a:solidFill>
              </a:rPr>
            </a:br>
            <a:r>
              <a:rPr lang="en-US" sz="5400" b="1" dirty="0" err="1">
                <a:solidFill>
                  <a:srgbClr val="FFB076"/>
                </a:solidFill>
              </a:rPr>
              <a:t>g</a:t>
            </a:r>
            <a:r>
              <a:rPr lang="en-US" sz="5400" b="1" cap="none" dirty="0" err="1">
                <a:solidFill>
                  <a:srgbClr val="FFB076"/>
                </a:solidFill>
              </a:rPr>
              <a:t>i</a:t>
            </a:r>
            <a:br>
              <a:rPr lang="en-US" sz="5400" b="1" dirty="0">
                <a:solidFill>
                  <a:srgbClr val="FFB076"/>
                </a:solidFill>
              </a:rPr>
            </a:br>
            <a:endParaRPr lang="en-US" sz="5400" b="1" cap="none" dirty="0">
              <a:solidFill>
                <a:srgbClr val="FFB076"/>
              </a:solidFill>
            </a:endParaRPr>
          </a:p>
        </p:txBody>
      </p:sp>
      <p:sp>
        <p:nvSpPr>
          <p:cNvPr id="5" name="Right Brace 4"/>
          <p:cNvSpPr/>
          <p:nvPr/>
        </p:nvSpPr>
        <p:spPr>
          <a:xfrm>
            <a:off x="2051824" y="1226634"/>
            <a:ext cx="1293542" cy="2074127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Brace 5"/>
          <p:cNvSpPr/>
          <p:nvPr/>
        </p:nvSpPr>
        <p:spPr>
          <a:xfrm>
            <a:off x="2051824" y="4125951"/>
            <a:ext cx="1293542" cy="1650381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398965" y="1663532"/>
            <a:ext cx="263764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 err="1">
                <a:solidFill>
                  <a:srgbClr val="B4FC85"/>
                </a:solidFill>
              </a:rPr>
              <a:t>Fuerte</a:t>
            </a:r>
            <a:endParaRPr lang="en-US" sz="7200" dirty="0">
              <a:solidFill>
                <a:srgbClr val="B4FC85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98964" y="4220878"/>
            <a:ext cx="239136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>
                <a:solidFill>
                  <a:srgbClr val="FFB076"/>
                </a:solidFill>
              </a:rPr>
              <a:t>Suave</a:t>
            </a:r>
          </a:p>
        </p:txBody>
      </p:sp>
    </p:spTree>
    <p:extLst>
      <p:ext uri="{BB962C8B-B14F-4D97-AF65-F5344CB8AC3E}">
        <p14:creationId xmlns:p14="http://schemas.microsoft.com/office/powerpoint/2010/main" val="229085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¿</a:t>
            </a:r>
            <a:r>
              <a:rPr lang="en-US" sz="4400" dirty="0" err="1"/>
              <a:t>Cómo</a:t>
            </a:r>
            <a:r>
              <a:rPr lang="en-US" sz="4400" dirty="0"/>
              <a:t> se </a:t>
            </a:r>
            <a:r>
              <a:rPr lang="en-US" sz="4400" dirty="0" err="1"/>
              <a:t>pronuncian</a:t>
            </a:r>
            <a:r>
              <a:rPr lang="en-US" sz="4400" dirty="0"/>
              <a:t>  </a:t>
            </a:r>
            <a:r>
              <a:rPr lang="en-US" sz="4400" dirty="0" err="1"/>
              <a:t>estas</a:t>
            </a:r>
            <a:r>
              <a:rPr lang="en-US" sz="4400" dirty="0"/>
              <a:t> palabras?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2275882"/>
            <a:ext cx="11056544" cy="3649133"/>
          </a:xfrm>
        </p:spPr>
        <p:txBody>
          <a:bodyPr>
            <a:normAutofit/>
          </a:bodyPr>
          <a:lstStyle/>
          <a:p>
            <a:r>
              <a:rPr lang="en-US" sz="4400" dirty="0"/>
              <a:t>General </a:t>
            </a:r>
            <a:r>
              <a:rPr lang="en-US" sz="3200" dirty="0"/>
              <a:t>(general)</a:t>
            </a:r>
            <a:r>
              <a:rPr lang="en-US" sz="4400" dirty="0"/>
              <a:t>	Gómez				 </a:t>
            </a:r>
            <a:r>
              <a:rPr lang="en-US" sz="4400" dirty="0" err="1"/>
              <a:t>guardia</a:t>
            </a:r>
            <a:r>
              <a:rPr lang="en-US" sz="4400" dirty="0"/>
              <a:t> </a:t>
            </a:r>
            <a:r>
              <a:rPr lang="en-US" sz="3200" dirty="0"/>
              <a:t>(guard)</a:t>
            </a:r>
          </a:p>
          <a:p>
            <a:r>
              <a:rPr lang="en-US" sz="4400" dirty="0"/>
              <a:t>gitano	</a:t>
            </a:r>
            <a:r>
              <a:rPr lang="en-US" sz="3200" dirty="0"/>
              <a:t>(gypsy)</a:t>
            </a:r>
            <a:r>
              <a:rPr lang="en-US" sz="4400" dirty="0"/>
              <a:t>			</a:t>
            </a:r>
            <a:r>
              <a:rPr lang="en-US" sz="4400" dirty="0" err="1"/>
              <a:t>gemelos</a:t>
            </a:r>
            <a:r>
              <a:rPr lang="en-US" sz="4400" dirty="0"/>
              <a:t> </a:t>
            </a:r>
            <a:r>
              <a:rPr lang="en-US" sz="3200" dirty="0"/>
              <a:t>(twins)</a:t>
            </a:r>
            <a:r>
              <a:rPr lang="en-US" sz="4400" dirty="0"/>
              <a:t>	 </a:t>
            </a:r>
            <a:r>
              <a:rPr lang="en-US" sz="4400" dirty="0" err="1"/>
              <a:t>guante</a:t>
            </a:r>
            <a:r>
              <a:rPr lang="en-US" sz="4400" dirty="0"/>
              <a:t> </a:t>
            </a:r>
            <a:r>
              <a:rPr lang="en-US" sz="3200" dirty="0"/>
              <a:t>(glove)</a:t>
            </a:r>
          </a:p>
          <a:p>
            <a:r>
              <a:rPr lang="en-US" sz="4400" dirty="0" err="1"/>
              <a:t>gato</a:t>
            </a:r>
            <a:r>
              <a:rPr lang="en-US" sz="4400" dirty="0"/>
              <a:t>	</a:t>
            </a:r>
            <a:r>
              <a:rPr lang="en-US" sz="3200" dirty="0"/>
              <a:t>(cat)</a:t>
            </a:r>
            <a:r>
              <a:rPr lang="en-US" sz="4400" dirty="0"/>
              <a:t>					</a:t>
            </a:r>
            <a:r>
              <a:rPr lang="en-US" sz="4400" dirty="0" err="1"/>
              <a:t>gordo</a:t>
            </a:r>
            <a:r>
              <a:rPr lang="en-US" sz="4400" dirty="0"/>
              <a:t> </a:t>
            </a:r>
            <a:r>
              <a:rPr lang="en-US" sz="3200" dirty="0"/>
              <a:t>(fat)</a:t>
            </a:r>
            <a:r>
              <a:rPr lang="en-US" sz="4400" dirty="0"/>
              <a:t>			 </a:t>
            </a:r>
            <a:r>
              <a:rPr lang="en-US" sz="4400" dirty="0" err="1"/>
              <a:t>gigante</a:t>
            </a:r>
            <a:r>
              <a:rPr lang="en-US" sz="4400" dirty="0"/>
              <a:t>	</a:t>
            </a:r>
            <a:r>
              <a:rPr lang="en-US" sz="3200" dirty="0"/>
              <a:t>(giant)</a:t>
            </a:r>
            <a:r>
              <a:rPr lang="en-US" sz="4400" dirty="0"/>
              <a:t>	</a:t>
            </a:r>
          </a:p>
          <a:p>
            <a:pPr marL="0" indent="0">
              <a:buNone/>
            </a:pPr>
            <a:r>
              <a:rPr lang="en-US" sz="44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5244946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6600" b="1" dirty="0" err="1"/>
              <a:t>H</a:t>
            </a:r>
            <a:r>
              <a:rPr lang="en-US" sz="16600" b="1" cap="none" dirty="0" err="1"/>
              <a:t>h</a:t>
            </a:r>
            <a:endParaRPr lang="en-US" sz="16600" b="1" cap="none" dirty="0"/>
          </a:p>
        </p:txBody>
      </p:sp>
      <p:sp>
        <p:nvSpPr>
          <p:cNvPr id="4" name="TextBox 3"/>
          <p:cNvSpPr txBox="1"/>
          <p:nvPr/>
        </p:nvSpPr>
        <p:spPr>
          <a:xfrm>
            <a:off x="685801" y="4930187"/>
            <a:ext cx="218200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/>
              <a:t>hoja</a:t>
            </a:r>
            <a:endParaRPr lang="en-US" sz="8800" dirty="0"/>
          </a:p>
        </p:txBody>
      </p:sp>
      <p:sp>
        <p:nvSpPr>
          <p:cNvPr id="8" name="TextBox 7"/>
          <p:cNvSpPr txBox="1"/>
          <p:nvPr/>
        </p:nvSpPr>
        <p:spPr>
          <a:xfrm>
            <a:off x="3416968" y="637673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10106" y="540752"/>
            <a:ext cx="4407120" cy="403449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21575" y="2467604"/>
            <a:ext cx="188224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/>
              <a:t>hache</a:t>
            </a:r>
            <a:endParaRPr lang="en-US" sz="5400" dirty="0"/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32224" y="4824967"/>
            <a:ext cx="20453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solidFill>
                  <a:srgbClr val="FF5D4D"/>
                </a:solidFill>
              </a:rPr>
              <a:t>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46562" y="4745521"/>
            <a:ext cx="613155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La “</a:t>
            </a:r>
            <a:r>
              <a:rPr lang="en-US" sz="4000" dirty="0" err="1"/>
              <a:t>hache</a:t>
            </a:r>
            <a:r>
              <a:rPr lang="en-US" sz="4000" dirty="0"/>
              <a:t>” no se </a:t>
            </a:r>
            <a:r>
              <a:rPr lang="en-US" sz="4000" dirty="0" err="1"/>
              <a:t>pronuncia</a:t>
            </a:r>
            <a:r>
              <a:rPr lang="en-US" sz="4000" dirty="0"/>
              <a:t>. </a:t>
            </a:r>
          </a:p>
          <a:p>
            <a:r>
              <a:rPr lang="en-US" sz="4000" dirty="0"/>
              <a:t> </a:t>
            </a:r>
            <a:r>
              <a:rPr lang="en-US" sz="4000" dirty="0" err="1"/>
              <a:t>Es</a:t>
            </a:r>
            <a:r>
              <a:rPr lang="en-US" sz="4000" dirty="0"/>
              <a:t> </a:t>
            </a:r>
            <a:r>
              <a:rPr lang="en-US" sz="4000" dirty="0" err="1"/>
              <a:t>muda</a:t>
            </a:r>
            <a:r>
              <a:rPr lang="en-US" sz="4000" dirty="0"/>
              <a:t>.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6562" y="668585"/>
            <a:ext cx="5870664" cy="3906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680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6600" b="1" dirty="0" err="1"/>
              <a:t>H</a:t>
            </a:r>
            <a:r>
              <a:rPr lang="en-US" sz="16600" b="1" cap="none" dirty="0" err="1"/>
              <a:t>h</a:t>
            </a:r>
            <a:endParaRPr lang="en-US" sz="16600" b="1" cap="none" dirty="0"/>
          </a:p>
        </p:txBody>
      </p:sp>
      <p:sp>
        <p:nvSpPr>
          <p:cNvPr id="4" name="TextBox 3"/>
          <p:cNvSpPr txBox="1"/>
          <p:nvPr/>
        </p:nvSpPr>
        <p:spPr>
          <a:xfrm>
            <a:off x="685801" y="4930187"/>
            <a:ext cx="218200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/>
              <a:t>hoja</a:t>
            </a:r>
            <a:endParaRPr lang="en-US" sz="8800" dirty="0"/>
          </a:p>
        </p:txBody>
      </p:sp>
      <p:sp>
        <p:nvSpPr>
          <p:cNvPr id="8" name="TextBox 7"/>
          <p:cNvSpPr txBox="1"/>
          <p:nvPr/>
        </p:nvSpPr>
        <p:spPr>
          <a:xfrm>
            <a:off x="3416968" y="637673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54302" y="497669"/>
            <a:ext cx="6422060" cy="587906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21575" y="2467604"/>
            <a:ext cx="188224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/>
              <a:t>hache</a:t>
            </a:r>
            <a:endParaRPr lang="en-US" sz="5400" dirty="0"/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61756" y="4930187"/>
            <a:ext cx="20453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solidFill>
                  <a:srgbClr val="FF5D4D"/>
                </a:solidFill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1729217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/>
              <a:t>¿</a:t>
            </a:r>
            <a:r>
              <a:rPr lang="en-US" sz="4400" dirty="0" err="1"/>
              <a:t>Cómo</a:t>
            </a:r>
            <a:r>
              <a:rPr lang="en-US" sz="4400" dirty="0"/>
              <a:t> se </a:t>
            </a:r>
            <a:r>
              <a:rPr lang="en-US" sz="4400" dirty="0" err="1"/>
              <a:t>pronuncian</a:t>
            </a:r>
            <a:r>
              <a:rPr lang="en-US" sz="4400" dirty="0"/>
              <a:t> </a:t>
            </a:r>
            <a:r>
              <a:rPr lang="en-US" sz="4400" dirty="0" err="1"/>
              <a:t>estas</a:t>
            </a:r>
            <a:r>
              <a:rPr lang="en-US" sz="4400" dirty="0"/>
              <a:t> palabras?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2142067"/>
            <a:ext cx="11029383" cy="3649133"/>
          </a:xfrm>
        </p:spPr>
        <p:txBody>
          <a:bodyPr>
            <a:normAutofit lnSpcReduction="10000"/>
          </a:bodyPr>
          <a:lstStyle/>
          <a:p>
            <a:r>
              <a:rPr lang="en-US" sz="4400" dirty="0" err="1"/>
              <a:t>honda</a:t>
            </a:r>
            <a:r>
              <a:rPr lang="en-US" sz="4400" dirty="0"/>
              <a:t> </a:t>
            </a:r>
            <a:r>
              <a:rPr lang="en-US" sz="3200" dirty="0"/>
              <a:t>(sling)</a:t>
            </a:r>
            <a:r>
              <a:rPr lang="en-US" sz="4400" dirty="0"/>
              <a:t>		</a:t>
            </a:r>
            <a:r>
              <a:rPr lang="en-US" sz="4400" dirty="0" err="1"/>
              <a:t>hacha</a:t>
            </a:r>
            <a:r>
              <a:rPr lang="en-US" sz="4400" dirty="0"/>
              <a:t> </a:t>
            </a:r>
            <a:r>
              <a:rPr lang="en-US" sz="3200" dirty="0"/>
              <a:t>(axe)</a:t>
            </a:r>
            <a:r>
              <a:rPr lang="en-US" sz="4400" dirty="0"/>
              <a:t>		</a:t>
            </a:r>
            <a:r>
              <a:rPr lang="en-US" sz="4400" dirty="0" err="1"/>
              <a:t>hermana</a:t>
            </a:r>
            <a:r>
              <a:rPr lang="en-US" sz="4400" dirty="0"/>
              <a:t> </a:t>
            </a:r>
            <a:r>
              <a:rPr lang="en-US" sz="3200" dirty="0"/>
              <a:t>(sister)</a:t>
            </a:r>
          </a:p>
          <a:p>
            <a:r>
              <a:rPr lang="en-US" sz="4400" dirty="0"/>
              <a:t>hombre </a:t>
            </a:r>
            <a:r>
              <a:rPr lang="en-US" sz="3200" dirty="0"/>
              <a:t>(men)</a:t>
            </a:r>
            <a:r>
              <a:rPr lang="en-US" sz="4400" dirty="0"/>
              <a:t>		</a:t>
            </a:r>
            <a:r>
              <a:rPr lang="en-US" sz="4400" dirty="0" err="1"/>
              <a:t>hiena</a:t>
            </a:r>
            <a:r>
              <a:rPr lang="en-US" sz="4400" dirty="0"/>
              <a:t> </a:t>
            </a:r>
            <a:r>
              <a:rPr lang="en-US" sz="3200" dirty="0"/>
              <a:t>(hyena)</a:t>
            </a:r>
            <a:r>
              <a:rPr lang="en-US" sz="4400" dirty="0"/>
              <a:t>		</a:t>
            </a:r>
            <a:r>
              <a:rPr lang="en-US" sz="4400" dirty="0" err="1"/>
              <a:t>huésped</a:t>
            </a:r>
            <a:r>
              <a:rPr lang="en-US" sz="4400" dirty="0"/>
              <a:t> </a:t>
            </a:r>
            <a:r>
              <a:rPr lang="en-US" sz="3200" dirty="0"/>
              <a:t>(guest) </a:t>
            </a:r>
            <a:r>
              <a:rPr lang="en-US" sz="4400" dirty="0"/>
              <a:t>	</a:t>
            </a:r>
          </a:p>
          <a:p>
            <a:r>
              <a:rPr lang="en-US" sz="4400" dirty="0" err="1"/>
              <a:t>hilo</a:t>
            </a:r>
            <a:r>
              <a:rPr lang="en-US" sz="4400" dirty="0"/>
              <a:t> </a:t>
            </a:r>
            <a:r>
              <a:rPr lang="en-US" sz="3200" dirty="0"/>
              <a:t>(thread)	</a:t>
            </a:r>
            <a:r>
              <a:rPr lang="en-US" sz="4400" dirty="0"/>
              <a:t>		</a:t>
            </a:r>
            <a:r>
              <a:rPr lang="en-US" sz="4400" dirty="0" err="1"/>
              <a:t>horno</a:t>
            </a:r>
            <a:r>
              <a:rPr lang="en-US" sz="4400" dirty="0"/>
              <a:t> </a:t>
            </a:r>
            <a:r>
              <a:rPr lang="en-US" sz="3200" dirty="0"/>
              <a:t>(oven)</a:t>
            </a:r>
            <a:r>
              <a:rPr lang="en-US" sz="4400" dirty="0"/>
              <a:t>		</a:t>
            </a:r>
            <a:r>
              <a:rPr lang="en-US" sz="4400" dirty="0" err="1"/>
              <a:t>hermano</a:t>
            </a:r>
            <a:r>
              <a:rPr lang="en-US" sz="4400" dirty="0"/>
              <a:t> </a:t>
            </a:r>
            <a:r>
              <a:rPr lang="en-US" sz="3200" dirty="0"/>
              <a:t>(brother)</a:t>
            </a:r>
          </a:p>
          <a:p>
            <a:endParaRPr lang="en-US" sz="3200" dirty="0"/>
          </a:p>
          <a:p>
            <a:pPr marL="0" indent="0">
              <a:buNone/>
            </a:pPr>
            <a:r>
              <a:rPr lang="en-US" sz="4400" dirty="0"/>
              <a:t>ha		he		hi			ho		hu</a:t>
            </a:r>
          </a:p>
        </p:txBody>
      </p:sp>
    </p:spTree>
    <p:extLst>
      <p:ext uri="{BB962C8B-B14F-4D97-AF65-F5344CB8AC3E}">
        <p14:creationId xmlns:p14="http://schemas.microsoft.com/office/powerpoint/2010/main" val="10633955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6600" b="1" dirty="0"/>
              <a:t>I</a:t>
            </a:r>
            <a:r>
              <a:rPr lang="en-US" sz="16600" b="1" cap="none" dirty="0"/>
              <a:t>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1" y="4930187"/>
            <a:ext cx="1685077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/>
              <a:t>isla</a:t>
            </a:r>
            <a:endParaRPr lang="en-US" sz="8800" dirty="0"/>
          </a:p>
        </p:txBody>
      </p:sp>
      <p:sp>
        <p:nvSpPr>
          <p:cNvPr id="8" name="TextBox 7"/>
          <p:cNvSpPr txBox="1"/>
          <p:nvPr/>
        </p:nvSpPr>
        <p:spPr>
          <a:xfrm>
            <a:off x="3416968" y="637673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6" name="Picture 5" descr="Bedarra_Island_aeria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26042" y="909796"/>
            <a:ext cx="6702426" cy="5176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7703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/>
              <a:t>¿</a:t>
            </a:r>
            <a:r>
              <a:rPr lang="en-US" sz="4400" dirty="0" err="1"/>
              <a:t>Cómo</a:t>
            </a:r>
            <a:r>
              <a:rPr lang="en-US" sz="4400" dirty="0"/>
              <a:t> se </a:t>
            </a:r>
            <a:r>
              <a:rPr lang="en-US" sz="4400" dirty="0" err="1"/>
              <a:t>pronuncian</a:t>
            </a:r>
            <a:r>
              <a:rPr lang="en-US" sz="4400" dirty="0"/>
              <a:t> </a:t>
            </a:r>
            <a:r>
              <a:rPr lang="en-US" sz="4400" dirty="0" err="1"/>
              <a:t>estas</a:t>
            </a:r>
            <a:r>
              <a:rPr lang="en-US" sz="4400" dirty="0"/>
              <a:t> palabras?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2142067"/>
            <a:ext cx="11506199" cy="3649133"/>
          </a:xfrm>
        </p:spPr>
        <p:txBody>
          <a:bodyPr>
            <a:normAutofit/>
          </a:bodyPr>
          <a:lstStyle/>
          <a:p>
            <a:r>
              <a:rPr lang="en-US" sz="4400" dirty="0"/>
              <a:t> </a:t>
            </a:r>
            <a:r>
              <a:rPr lang="en-US" sz="4400" dirty="0" err="1"/>
              <a:t>iglesia</a:t>
            </a:r>
            <a:r>
              <a:rPr lang="en-US" sz="4400" dirty="0"/>
              <a:t> </a:t>
            </a:r>
            <a:r>
              <a:rPr lang="en-US" sz="3200" dirty="0"/>
              <a:t>(church)</a:t>
            </a:r>
            <a:r>
              <a:rPr lang="en-US" sz="4400" dirty="0"/>
              <a:t>	idea </a:t>
            </a:r>
            <a:r>
              <a:rPr lang="en-US" sz="3200" dirty="0"/>
              <a:t>(idea)</a:t>
            </a:r>
            <a:r>
              <a:rPr lang="en-US" sz="4400" dirty="0"/>
              <a:t>						impar </a:t>
            </a:r>
            <a:r>
              <a:rPr lang="en-US" sz="3200" dirty="0"/>
              <a:t>(odd)</a:t>
            </a:r>
          </a:p>
          <a:p>
            <a:r>
              <a:rPr lang="en-US" sz="4400" dirty="0" err="1"/>
              <a:t>infierno</a:t>
            </a:r>
            <a:r>
              <a:rPr lang="en-US" sz="4400" dirty="0"/>
              <a:t> </a:t>
            </a:r>
            <a:r>
              <a:rPr lang="en-US" sz="3200" dirty="0"/>
              <a:t>(hell)</a:t>
            </a:r>
            <a:r>
              <a:rPr lang="en-US" sz="4400" dirty="0"/>
              <a:t>		</a:t>
            </a:r>
            <a:r>
              <a:rPr lang="en-US" sz="4400" dirty="0" err="1"/>
              <a:t>invento</a:t>
            </a:r>
            <a:r>
              <a:rPr lang="en-US" sz="4400" dirty="0"/>
              <a:t> </a:t>
            </a:r>
            <a:r>
              <a:rPr lang="en-US" sz="3200" dirty="0"/>
              <a:t>(invention)</a:t>
            </a:r>
            <a:r>
              <a:rPr lang="en-US" sz="4400" dirty="0"/>
              <a:t>			</a:t>
            </a:r>
            <a:r>
              <a:rPr lang="en-US" sz="4400" dirty="0" err="1"/>
              <a:t>ira</a:t>
            </a:r>
            <a:r>
              <a:rPr lang="en-US" sz="4400" dirty="0"/>
              <a:t> </a:t>
            </a:r>
            <a:r>
              <a:rPr lang="en-US" sz="3200" dirty="0"/>
              <a:t>(anger) </a:t>
            </a:r>
            <a:r>
              <a:rPr lang="en-US" sz="4400" dirty="0"/>
              <a:t>	</a:t>
            </a:r>
          </a:p>
          <a:p>
            <a:r>
              <a:rPr lang="en-US" sz="4400" dirty="0"/>
              <a:t>imagen </a:t>
            </a:r>
            <a:r>
              <a:rPr lang="en-US" sz="3200" dirty="0"/>
              <a:t>(image)	</a:t>
            </a:r>
            <a:r>
              <a:rPr lang="en-US" sz="4000" dirty="0" err="1"/>
              <a:t>ilustración</a:t>
            </a:r>
            <a:r>
              <a:rPr lang="en-US" sz="4400" dirty="0"/>
              <a:t> </a:t>
            </a:r>
            <a:r>
              <a:rPr lang="en-US" sz="3200" dirty="0"/>
              <a:t>(illustration)</a:t>
            </a:r>
            <a:r>
              <a:rPr lang="en-US" sz="4400" dirty="0"/>
              <a:t>	</a:t>
            </a:r>
            <a:r>
              <a:rPr lang="en-US" sz="4400" dirty="0" err="1"/>
              <a:t>ilegal</a:t>
            </a:r>
            <a:r>
              <a:rPr lang="en-US" sz="4400" dirty="0"/>
              <a:t> </a:t>
            </a:r>
            <a:r>
              <a:rPr lang="en-US" sz="3200" dirty="0"/>
              <a:t>(illegal)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967326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6600" b="1" dirty="0" err="1"/>
              <a:t>J</a:t>
            </a:r>
            <a:r>
              <a:rPr lang="en-US" sz="16600" b="1" cap="none" dirty="0" err="1"/>
              <a:t>j</a:t>
            </a:r>
            <a:endParaRPr lang="en-US" sz="16600" b="1" cap="none" dirty="0"/>
          </a:p>
        </p:txBody>
      </p:sp>
      <p:sp>
        <p:nvSpPr>
          <p:cNvPr id="4" name="TextBox 3"/>
          <p:cNvSpPr txBox="1"/>
          <p:nvPr/>
        </p:nvSpPr>
        <p:spPr>
          <a:xfrm>
            <a:off x="685801" y="4930187"/>
            <a:ext cx="216559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/>
              <a:t>jugo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16968" y="637673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77996" y="68625"/>
            <a:ext cx="9292683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21575" y="2467604"/>
            <a:ext cx="127118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/>
              <a:t>jota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31727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/>
              <a:t>¿</a:t>
            </a:r>
            <a:r>
              <a:rPr lang="en-US" sz="4400" dirty="0" err="1"/>
              <a:t>Cómo</a:t>
            </a:r>
            <a:r>
              <a:rPr lang="en-US" sz="4400" dirty="0"/>
              <a:t> se </a:t>
            </a:r>
            <a:r>
              <a:rPr lang="en-US" sz="4400" dirty="0" err="1"/>
              <a:t>pronuncian</a:t>
            </a:r>
            <a:r>
              <a:rPr lang="en-US" sz="4400" dirty="0"/>
              <a:t> </a:t>
            </a:r>
            <a:r>
              <a:rPr lang="en-US" sz="4400" dirty="0" err="1"/>
              <a:t>estas</a:t>
            </a:r>
            <a:r>
              <a:rPr lang="en-US" sz="4400" dirty="0"/>
              <a:t> palabras?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2142067"/>
            <a:ext cx="11029383" cy="3649133"/>
          </a:xfrm>
        </p:spPr>
        <p:txBody>
          <a:bodyPr>
            <a:normAutofit fontScale="92500"/>
          </a:bodyPr>
          <a:lstStyle/>
          <a:p>
            <a:r>
              <a:rPr lang="en-US" sz="4400" dirty="0" err="1"/>
              <a:t>jarro</a:t>
            </a:r>
            <a:r>
              <a:rPr lang="en-US" sz="4400" dirty="0"/>
              <a:t> </a:t>
            </a:r>
            <a:r>
              <a:rPr lang="en-US" sz="3200" dirty="0"/>
              <a:t>(pitcher)</a:t>
            </a:r>
            <a:r>
              <a:rPr lang="en-US" sz="4400" dirty="0"/>
              <a:t>			jefe </a:t>
            </a:r>
            <a:r>
              <a:rPr lang="en-US" sz="3200" dirty="0"/>
              <a:t>(boss)</a:t>
            </a:r>
            <a:r>
              <a:rPr lang="en-US" sz="4400" dirty="0"/>
              <a:t>					</a:t>
            </a:r>
            <a:r>
              <a:rPr lang="en-US" sz="4400" dirty="0" err="1"/>
              <a:t>joven</a:t>
            </a:r>
            <a:r>
              <a:rPr lang="en-US" sz="4400" dirty="0"/>
              <a:t> </a:t>
            </a:r>
            <a:r>
              <a:rPr lang="en-US" sz="3200" dirty="0"/>
              <a:t>(young)</a:t>
            </a:r>
          </a:p>
          <a:p>
            <a:r>
              <a:rPr lang="en-US" sz="4400" dirty="0"/>
              <a:t>Jueves </a:t>
            </a:r>
            <a:r>
              <a:rPr lang="en-US" sz="3200" dirty="0"/>
              <a:t>(Thursday)</a:t>
            </a:r>
            <a:r>
              <a:rPr lang="en-US" sz="4400" dirty="0"/>
              <a:t>	</a:t>
            </a:r>
            <a:r>
              <a:rPr lang="en-US" sz="4400" dirty="0" err="1"/>
              <a:t>jinete</a:t>
            </a:r>
            <a:r>
              <a:rPr lang="en-US" sz="4400" dirty="0"/>
              <a:t> </a:t>
            </a:r>
            <a:r>
              <a:rPr lang="en-US" sz="3200" dirty="0"/>
              <a:t>(horse rider)</a:t>
            </a:r>
            <a:r>
              <a:rPr lang="en-US" sz="4400" dirty="0"/>
              <a:t>		</a:t>
            </a:r>
            <a:r>
              <a:rPr lang="en-US" sz="4400" dirty="0" err="1"/>
              <a:t>jirafa</a:t>
            </a:r>
            <a:r>
              <a:rPr lang="en-US" sz="4400" dirty="0"/>
              <a:t> </a:t>
            </a:r>
            <a:r>
              <a:rPr lang="en-US" sz="3200" dirty="0"/>
              <a:t>(giraffe) </a:t>
            </a:r>
            <a:r>
              <a:rPr lang="en-US" sz="4400" dirty="0"/>
              <a:t>	</a:t>
            </a:r>
          </a:p>
          <a:p>
            <a:r>
              <a:rPr lang="en-US" sz="4400" dirty="0" err="1"/>
              <a:t>jugar</a:t>
            </a:r>
            <a:r>
              <a:rPr lang="en-US" sz="4400" dirty="0"/>
              <a:t> </a:t>
            </a:r>
            <a:r>
              <a:rPr lang="en-US" sz="3500" dirty="0"/>
              <a:t>(play)</a:t>
            </a:r>
            <a:r>
              <a:rPr lang="en-US" sz="3200" dirty="0"/>
              <a:t>	</a:t>
            </a:r>
            <a:r>
              <a:rPr lang="en-US" sz="4400" dirty="0"/>
              <a:t>		jugo </a:t>
            </a:r>
            <a:r>
              <a:rPr lang="en-US" sz="3200" dirty="0"/>
              <a:t>(juice)</a:t>
            </a:r>
            <a:r>
              <a:rPr lang="en-US" sz="4400" dirty="0"/>
              <a:t>					</a:t>
            </a:r>
            <a:r>
              <a:rPr lang="en-US" sz="4400" dirty="0" err="1"/>
              <a:t>Juez</a:t>
            </a:r>
            <a:r>
              <a:rPr lang="en-US" sz="4400" dirty="0"/>
              <a:t> </a:t>
            </a:r>
            <a:r>
              <a:rPr lang="en-US" sz="3200" dirty="0"/>
              <a:t>(judge)</a:t>
            </a:r>
          </a:p>
          <a:p>
            <a:endParaRPr lang="en-US" sz="3200" dirty="0"/>
          </a:p>
          <a:p>
            <a:pPr marL="0" indent="0">
              <a:buNone/>
            </a:pPr>
            <a:r>
              <a:rPr lang="en-US" sz="4400" dirty="0"/>
              <a:t>ja			je			ji			jo			</a:t>
            </a:r>
            <a:r>
              <a:rPr lang="en-US" sz="4400" dirty="0" err="1"/>
              <a:t>ju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7001764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6600" b="1" dirty="0" err="1"/>
              <a:t>K</a:t>
            </a:r>
            <a:r>
              <a:rPr lang="en-US" sz="16600" b="1" cap="none" dirty="0" err="1"/>
              <a:t>k</a:t>
            </a:r>
            <a:endParaRPr lang="en-US" sz="16600" b="1" cap="none" dirty="0"/>
          </a:p>
        </p:txBody>
      </p:sp>
      <p:sp>
        <p:nvSpPr>
          <p:cNvPr id="4" name="TextBox 3"/>
          <p:cNvSpPr txBox="1"/>
          <p:nvPr/>
        </p:nvSpPr>
        <p:spPr>
          <a:xfrm>
            <a:off x="685801" y="4930187"/>
            <a:ext cx="1811714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/>
              <a:t>kilo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16968" y="637673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9066" b="68950"/>
          <a:stretch/>
        </p:blipFill>
        <p:spPr>
          <a:xfrm>
            <a:off x="3927663" y="1048264"/>
            <a:ext cx="7069200" cy="473050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21575" y="2467604"/>
            <a:ext cx="81887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/>
              <a:t>ka</a:t>
            </a:r>
            <a:endParaRPr lang="en-US" sz="5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862378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/>
              <a:t>¿</a:t>
            </a:r>
            <a:r>
              <a:rPr lang="en-US" sz="4400" dirty="0" err="1"/>
              <a:t>Cómo</a:t>
            </a:r>
            <a:r>
              <a:rPr lang="en-US" sz="4400" dirty="0"/>
              <a:t> se </a:t>
            </a:r>
            <a:r>
              <a:rPr lang="en-US" sz="4400" dirty="0" err="1"/>
              <a:t>pronuncian</a:t>
            </a:r>
            <a:r>
              <a:rPr lang="en-US" sz="4400" dirty="0"/>
              <a:t> </a:t>
            </a:r>
            <a:r>
              <a:rPr lang="en-US" sz="4400" dirty="0" err="1"/>
              <a:t>estas</a:t>
            </a:r>
            <a:r>
              <a:rPr lang="en-US" sz="4400" dirty="0"/>
              <a:t> palabras?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2142067"/>
            <a:ext cx="11029383" cy="3649133"/>
          </a:xfrm>
        </p:spPr>
        <p:txBody>
          <a:bodyPr>
            <a:normAutofit fontScale="85000" lnSpcReduction="10000"/>
          </a:bodyPr>
          <a:lstStyle/>
          <a:p>
            <a:r>
              <a:rPr lang="en-US" sz="4400" dirty="0"/>
              <a:t>Koala </a:t>
            </a:r>
            <a:r>
              <a:rPr lang="en-US" sz="3200" dirty="0"/>
              <a:t>(koala)</a:t>
            </a:r>
            <a:r>
              <a:rPr lang="en-US" sz="4400" dirty="0"/>
              <a:t>					</a:t>
            </a:r>
            <a:r>
              <a:rPr lang="en-US" sz="4400" dirty="0" err="1"/>
              <a:t>kárate</a:t>
            </a:r>
            <a:r>
              <a:rPr lang="en-US" sz="4400" dirty="0"/>
              <a:t> </a:t>
            </a:r>
            <a:r>
              <a:rPr lang="en-US" sz="3200" dirty="0"/>
              <a:t>(karate)</a:t>
            </a:r>
            <a:r>
              <a:rPr lang="en-US" sz="4400" dirty="0"/>
              <a:t>		kimono </a:t>
            </a:r>
            <a:r>
              <a:rPr lang="en-US" sz="3800" dirty="0"/>
              <a:t>(kimono)</a:t>
            </a:r>
          </a:p>
          <a:p>
            <a:r>
              <a:rPr lang="en-US" sz="4400" dirty="0" err="1"/>
              <a:t>kilogramo</a:t>
            </a:r>
            <a:r>
              <a:rPr lang="en-US" sz="4400" dirty="0"/>
              <a:t> </a:t>
            </a:r>
            <a:r>
              <a:rPr lang="en-US" sz="3200" dirty="0"/>
              <a:t>(kilogram)</a:t>
            </a:r>
            <a:r>
              <a:rPr lang="en-US" sz="4400" dirty="0"/>
              <a:t>		</a:t>
            </a:r>
            <a:r>
              <a:rPr lang="en-US" sz="4400" dirty="0" err="1"/>
              <a:t>kinético</a:t>
            </a:r>
            <a:r>
              <a:rPr lang="en-US" sz="4400" dirty="0"/>
              <a:t> </a:t>
            </a:r>
            <a:r>
              <a:rPr lang="en-US" sz="3200" dirty="0"/>
              <a:t>(kinetic)</a:t>
            </a:r>
            <a:r>
              <a:rPr lang="en-US" sz="4400" dirty="0"/>
              <a:t>	</a:t>
            </a:r>
            <a:r>
              <a:rPr lang="en-US" sz="3200" dirty="0"/>
              <a:t> </a:t>
            </a:r>
            <a:r>
              <a:rPr lang="en-US" sz="4400" dirty="0"/>
              <a:t>	kilo </a:t>
            </a:r>
            <a:r>
              <a:rPr lang="en-US" sz="3800" dirty="0"/>
              <a:t>(kilo)</a:t>
            </a:r>
          </a:p>
          <a:p>
            <a:r>
              <a:rPr lang="en-US" sz="4400" dirty="0" err="1"/>
              <a:t>kilómetro</a:t>
            </a:r>
            <a:r>
              <a:rPr lang="en-US" sz="4400" dirty="0"/>
              <a:t> </a:t>
            </a:r>
            <a:r>
              <a:rPr lang="en-US" sz="3500" dirty="0"/>
              <a:t>(kilometer)</a:t>
            </a:r>
            <a:r>
              <a:rPr lang="en-US" sz="3200" dirty="0"/>
              <a:t>		</a:t>
            </a:r>
            <a:r>
              <a:rPr lang="en-US" sz="4000" dirty="0"/>
              <a:t>Kenia</a:t>
            </a:r>
            <a:r>
              <a:rPr lang="en-US" sz="4400" dirty="0"/>
              <a:t> </a:t>
            </a:r>
            <a:r>
              <a:rPr lang="en-US" sz="3200" dirty="0"/>
              <a:t>(Kenya)</a:t>
            </a:r>
            <a:r>
              <a:rPr lang="en-US" sz="4400" dirty="0"/>
              <a:t>			</a:t>
            </a:r>
            <a:r>
              <a:rPr lang="en-US" sz="4400" dirty="0" err="1"/>
              <a:t>Kurdo</a:t>
            </a:r>
            <a:r>
              <a:rPr lang="en-US" sz="4400" dirty="0"/>
              <a:t> </a:t>
            </a:r>
            <a:r>
              <a:rPr lang="en-US" sz="3500" dirty="0"/>
              <a:t>(Kurdish)</a:t>
            </a:r>
            <a:r>
              <a:rPr lang="en-US" sz="4400" dirty="0"/>
              <a:t>	</a:t>
            </a:r>
            <a:endParaRPr lang="en-US" sz="3200" dirty="0"/>
          </a:p>
          <a:p>
            <a:endParaRPr lang="en-US" sz="3200" dirty="0"/>
          </a:p>
          <a:p>
            <a:pPr marL="0" indent="0">
              <a:buNone/>
            </a:pPr>
            <a:r>
              <a:rPr lang="en-US" sz="4400" dirty="0"/>
              <a:t>ka			</a:t>
            </a:r>
            <a:r>
              <a:rPr lang="en-US" sz="4400" dirty="0" err="1"/>
              <a:t>ke</a:t>
            </a:r>
            <a:r>
              <a:rPr lang="en-US" sz="4400" dirty="0"/>
              <a:t>			ki			ko			</a:t>
            </a:r>
            <a:r>
              <a:rPr lang="en-US" sz="4400" dirty="0" err="1"/>
              <a:t>ku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3673892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6600" b="1" dirty="0" err="1"/>
              <a:t>L</a:t>
            </a:r>
            <a:r>
              <a:rPr lang="en-US" sz="16600" b="1" cap="none" dirty="0" err="1"/>
              <a:t>l</a:t>
            </a:r>
            <a:endParaRPr lang="en-US" sz="16600" b="1" cap="none" dirty="0"/>
          </a:p>
        </p:txBody>
      </p:sp>
      <p:sp>
        <p:nvSpPr>
          <p:cNvPr id="4" name="TextBox 3"/>
          <p:cNvSpPr txBox="1"/>
          <p:nvPr/>
        </p:nvSpPr>
        <p:spPr>
          <a:xfrm>
            <a:off x="685801" y="4405040"/>
            <a:ext cx="362272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/>
              <a:t>Latas</a:t>
            </a:r>
            <a:r>
              <a:rPr lang="en-US" sz="8800" dirty="0"/>
              <a:t> </a:t>
            </a:r>
            <a:r>
              <a:rPr lang="en-US" sz="3200" dirty="0"/>
              <a:t>(can)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16968" y="637673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921575" y="2467604"/>
            <a:ext cx="103265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/>
              <a:t>ele</a:t>
            </a:r>
            <a:endParaRPr lang="en-US" sz="5400" dirty="0"/>
          </a:p>
          <a:p>
            <a:endParaRPr lang="en-US" dirty="0"/>
          </a:p>
        </p:txBody>
      </p:sp>
      <p:pic>
        <p:nvPicPr>
          <p:cNvPr id="9" name="Picture 4" descr="cans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3781371" y="-227172"/>
            <a:ext cx="7298109" cy="6414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87974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/>
              <a:t>¿</a:t>
            </a:r>
            <a:r>
              <a:rPr lang="en-US" sz="4400" dirty="0" err="1"/>
              <a:t>Cómo</a:t>
            </a:r>
            <a:r>
              <a:rPr lang="en-US" sz="4400" dirty="0"/>
              <a:t> se </a:t>
            </a:r>
            <a:r>
              <a:rPr lang="en-US" sz="4400" dirty="0" err="1"/>
              <a:t>pronuncian</a:t>
            </a:r>
            <a:r>
              <a:rPr lang="en-US" sz="4400" dirty="0"/>
              <a:t> </a:t>
            </a:r>
            <a:r>
              <a:rPr lang="en-US" sz="4400" dirty="0" err="1"/>
              <a:t>estas</a:t>
            </a:r>
            <a:r>
              <a:rPr lang="en-US" sz="4400" dirty="0"/>
              <a:t> palabras?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2142067"/>
            <a:ext cx="11029383" cy="3649133"/>
          </a:xfrm>
        </p:spPr>
        <p:txBody>
          <a:bodyPr>
            <a:normAutofit lnSpcReduction="10000"/>
          </a:bodyPr>
          <a:lstStyle/>
          <a:p>
            <a:r>
              <a:rPr lang="en-US" sz="4400" dirty="0" err="1"/>
              <a:t>libro</a:t>
            </a:r>
            <a:r>
              <a:rPr lang="en-US" sz="4400" dirty="0"/>
              <a:t> </a:t>
            </a:r>
            <a:r>
              <a:rPr lang="en-US" sz="3200" dirty="0"/>
              <a:t>(book)</a:t>
            </a:r>
            <a:r>
              <a:rPr lang="en-US" sz="4400" dirty="0"/>
              <a:t>			lente </a:t>
            </a:r>
            <a:r>
              <a:rPr lang="en-US" sz="3200" dirty="0"/>
              <a:t>(lens)</a:t>
            </a:r>
            <a:r>
              <a:rPr lang="en-US" sz="4400" dirty="0"/>
              <a:t>		lucha </a:t>
            </a:r>
            <a:r>
              <a:rPr lang="en-US" sz="3800" dirty="0"/>
              <a:t>(wrestling)</a:t>
            </a:r>
          </a:p>
          <a:p>
            <a:r>
              <a:rPr lang="en-US" sz="4400" dirty="0" err="1"/>
              <a:t>lámpara</a:t>
            </a:r>
            <a:r>
              <a:rPr lang="en-US" sz="4400" dirty="0"/>
              <a:t> </a:t>
            </a:r>
            <a:r>
              <a:rPr lang="en-US" sz="3200" dirty="0"/>
              <a:t>(lamp)</a:t>
            </a:r>
            <a:r>
              <a:rPr lang="en-US" sz="4400" dirty="0"/>
              <a:t>	</a:t>
            </a:r>
            <a:r>
              <a:rPr lang="en-US" sz="4400" dirty="0" err="1"/>
              <a:t>león</a:t>
            </a:r>
            <a:r>
              <a:rPr lang="en-US" sz="4400" dirty="0"/>
              <a:t> </a:t>
            </a:r>
            <a:r>
              <a:rPr lang="en-US" sz="3200" dirty="0"/>
              <a:t>(lion)</a:t>
            </a:r>
            <a:r>
              <a:rPr lang="en-US" sz="4400" dirty="0"/>
              <a:t>	</a:t>
            </a:r>
            <a:r>
              <a:rPr lang="en-US" sz="3200" dirty="0"/>
              <a:t> </a:t>
            </a:r>
            <a:r>
              <a:rPr lang="en-US" sz="4400" dirty="0"/>
              <a:t>	lobo </a:t>
            </a:r>
            <a:r>
              <a:rPr lang="en-US" sz="3800" dirty="0"/>
              <a:t>(wolf)</a:t>
            </a:r>
          </a:p>
          <a:p>
            <a:r>
              <a:rPr lang="en-US" sz="4400" dirty="0" err="1"/>
              <a:t>lazo</a:t>
            </a:r>
            <a:r>
              <a:rPr lang="en-US" sz="4400" dirty="0"/>
              <a:t> </a:t>
            </a:r>
            <a:r>
              <a:rPr lang="en-US" sz="3500" dirty="0"/>
              <a:t>(bow)</a:t>
            </a:r>
            <a:r>
              <a:rPr lang="en-US" sz="3200" dirty="0"/>
              <a:t>			</a:t>
            </a:r>
            <a:r>
              <a:rPr lang="en-US" sz="4000" dirty="0" err="1"/>
              <a:t>lápiz</a:t>
            </a:r>
            <a:r>
              <a:rPr lang="en-US" sz="4000" dirty="0"/>
              <a:t> </a:t>
            </a:r>
            <a:r>
              <a:rPr lang="en-US" sz="3200" dirty="0"/>
              <a:t>(pencil)</a:t>
            </a:r>
            <a:r>
              <a:rPr lang="en-US" sz="4400" dirty="0"/>
              <a:t>	luz </a:t>
            </a:r>
            <a:r>
              <a:rPr lang="en-US" sz="3500" dirty="0"/>
              <a:t>(light)</a:t>
            </a:r>
            <a:r>
              <a:rPr lang="en-US" sz="4400" dirty="0"/>
              <a:t>	</a:t>
            </a:r>
            <a:endParaRPr lang="en-US" sz="3200" dirty="0"/>
          </a:p>
          <a:p>
            <a:endParaRPr lang="en-US" sz="3200" dirty="0"/>
          </a:p>
          <a:p>
            <a:pPr marL="0" indent="0">
              <a:buNone/>
            </a:pPr>
            <a:r>
              <a:rPr lang="en-US" sz="4400" dirty="0"/>
              <a:t>la			le			li			lo			</a:t>
            </a:r>
            <a:r>
              <a:rPr lang="en-US" sz="4400" dirty="0" err="1"/>
              <a:t>lu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22024911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6600" b="1" dirty="0"/>
              <a:t>L</a:t>
            </a:r>
            <a:r>
              <a:rPr lang="en-US" sz="16600" b="1" cap="none" dirty="0"/>
              <a:t>L </a:t>
            </a:r>
            <a:r>
              <a:rPr lang="en-US" sz="16600" b="1" cap="none" dirty="0" err="1"/>
              <a:t>ll</a:t>
            </a:r>
            <a:endParaRPr lang="en-US" sz="16600" b="1" cap="none" dirty="0"/>
          </a:p>
        </p:txBody>
      </p:sp>
      <p:sp>
        <p:nvSpPr>
          <p:cNvPr id="4" name="TextBox 3"/>
          <p:cNvSpPr txBox="1"/>
          <p:nvPr/>
        </p:nvSpPr>
        <p:spPr>
          <a:xfrm>
            <a:off x="8042799" y="4592446"/>
            <a:ext cx="2286844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/>
              <a:t>llave</a:t>
            </a:r>
            <a:endParaRPr lang="en-US" sz="8800" dirty="0"/>
          </a:p>
        </p:txBody>
      </p:sp>
      <p:sp>
        <p:nvSpPr>
          <p:cNvPr id="8" name="TextBox 7"/>
          <p:cNvSpPr txBox="1"/>
          <p:nvPr/>
        </p:nvSpPr>
        <p:spPr>
          <a:xfrm>
            <a:off x="3416968" y="637673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921575" y="2467604"/>
            <a:ext cx="119135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/>
              <a:t>elle</a:t>
            </a:r>
            <a:endParaRPr lang="en-US" sz="5400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397662">
            <a:off x="2714734" y="1944593"/>
            <a:ext cx="6161652" cy="3080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2998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/>
              <a:t>¿</a:t>
            </a:r>
            <a:r>
              <a:rPr lang="en-US" sz="4400" dirty="0" err="1"/>
              <a:t>Cómo</a:t>
            </a:r>
            <a:r>
              <a:rPr lang="en-US" sz="4400" dirty="0"/>
              <a:t> se </a:t>
            </a:r>
            <a:r>
              <a:rPr lang="en-US" sz="4400" dirty="0" err="1"/>
              <a:t>pronuncian</a:t>
            </a:r>
            <a:r>
              <a:rPr lang="en-US" sz="4400" dirty="0"/>
              <a:t> </a:t>
            </a:r>
            <a:r>
              <a:rPr lang="en-US" sz="4400" dirty="0" err="1"/>
              <a:t>estas</a:t>
            </a:r>
            <a:r>
              <a:rPr lang="en-US" sz="4400" dirty="0"/>
              <a:t> palabras?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2142067"/>
            <a:ext cx="11029383" cy="3649133"/>
          </a:xfrm>
        </p:spPr>
        <p:txBody>
          <a:bodyPr>
            <a:normAutofit fontScale="92500"/>
          </a:bodyPr>
          <a:lstStyle/>
          <a:p>
            <a:r>
              <a:rPr lang="en-US" sz="4400" dirty="0" err="1"/>
              <a:t>llave</a:t>
            </a:r>
            <a:r>
              <a:rPr lang="en-US" sz="4400" dirty="0"/>
              <a:t> </a:t>
            </a:r>
            <a:r>
              <a:rPr lang="en-US" sz="3200" dirty="0"/>
              <a:t>(key)</a:t>
            </a:r>
            <a:r>
              <a:rPr lang="en-US" sz="4400" dirty="0"/>
              <a:t>		</a:t>
            </a:r>
            <a:r>
              <a:rPr lang="en-US" sz="4400" dirty="0" err="1"/>
              <a:t>llorar</a:t>
            </a:r>
            <a:r>
              <a:rPr lang="en-US" sz="4400" dirty="0"/>
              <a:t> </a:t>
            </a:r>
            <a:r>
              <a:rPr lang="en-US" sz="3200" dirty="0"/>
              <a:t>(cry)</a:t>
            </a:r>
            <a:r>
              <a:rPr lang="en-US" sz="4400" dirty="0"/>
              <a:t>		</a:t>
            </a:r>
            <a:r>
              <a:rPr lang="en-US" sz="4400" dirty="0" err="1"/>
              <a:t>llaga</a:t>
            </a:r>
            <a:r>
              <a:rPr lang="en-US" sz="4400" dirty="0"/>
              <a:t> </a:t>
            </a:r>
            <a:r>
              <a:rPr lang="en-US" sz="3800" dirty="0"/>
              <a:t>(sore)</a:t>
            </a:r>
          </a:p>
          <a:p>
            <a:r>
              <a:rPr lang="en-US" sz="4400" dirty="0" err="1"/>
              <a:t>lluvia</a:t>
            </a:r>
            <a:r>
              <a:rPr lang="en-US" sz="4400" dirty="0"/>
              <a:t> </a:t>
            </a:r>
            <a:r>
              <a:rPr lang="en-US" sz="3200" dirty="0"/>
              <a:t>(rain)</a:t>
            </a:r>
            <a:r>
              <a:rPr lang="en-US" sz="4400" dirty="0"/>
              <a:t>	</a:t>
            </a:r>
            <a:r>
              <a:rPr lang="en-US" sz="4400" dirty="0" err="1"/>
              <a:t>llamar</a:t>
            </a:r>
            <a:r>
              <a:rPr lang="en-US" sz="4400" dirty="0"/>
              <a:t> </a:t>
            </a:r>
            <a:r>
              <a:rPr lang="en-US" sz="3200" dirty="0"/>
              <a:t>(call)</a:t>
            </a:r>
            <a:r>
              <a:rPr lang="en-US" sz="4400" dirty="0"/>
              <a:t>	</a:t>
            </a:r>
            <a:r>
              <a:rPr lang="en-US" sz="3200" dirty="0"/>
              <a:t> 	</a:t>
            </a:r>
            <a:r>
              <a:rPr lang="en-US" sz="4300" dirty="0"/>
              <a:t>llano</a:t>
            </a:r>
            <a:r>
              <a:rPr lang="en-US" sz="4400" dirty="0"/>
              <a:t> </a:t>
            </a:r>
            <a:r>
              <a:rPr lang="en-US" sz="3800" dirty="0"/>
              <a:t>(flat)</a:t>
            </a:r>
          </a:p>
          <a:p>
            <a:r>
              <a:rPr lang="en-US" sz="4400" dirty="0" err="1"/>
              <a:t>lleno</a:t>
            </a:r>
            <a:r>
              <a:rPr lang="en-US" sz="4400" dirty="0"/>
              <a:t> </a:t>
            </a:r>
            <a:r>
              <a:rPr lang="en-US" sz="3500" dirty="0"/>
              <a:t>(full)</a:t>
            </a:r>
            <a:r>
              <a:rPr lang="en-US" sz="3200" dirty="0"/>
              <a:t>		</a:t>
            </a:r>
            <a:r>
              <a:rPr lang="en-US" sz="4000" dirty="0" err="1"/>
              <a:t>llanta</a:t>
            </a:r>
            <a:r>
              <a:rPr lang="en-US" sz="4000" dirty="0"/>
              <a:t> </a:t>
            </a:r>
            <a:r>
              <a:rPr lang="en-US" sz="3200" dirty="0"/>
              <a:t>(tire)</a:t>
            </a:r>
            <a:r>
              <a:rPr lang="en-US" sz="4400" dirty="0"/>
              <a:t>		llicta </a:t>
            </a:r>
            <a:r>
              <a:rPr lang="en-US" sz="3500" dirty="0"/>
              <a:t>(gray potato dough)</a:t>
            </a:r>
            <a:r>
              <a:rPr lang="en-US" sz="4400" dirty="0"/>
              <a:t>	</a:t>
            </a:r>
            <a:endParaRPr lang="en-US" sz="3200" dirty="0"/>
          </a:p>
          <a:p>
            <a:endParaRPr lang="en-US" sz="3200" dirty="0"/>
          </a:p>
          <a:p>
            <a:pPr marL="0" indent="0">
              <a:buNone/>
            </a:pPr>
            <a:r>
              <a:rPr lang="en-US" sz="4400" dirty="0" err="1"/>
              <a:t>lla</a:t>
            </a:r>
            <a:r>
              <a:rPr lang="en-US" sz="4400" dirty="0"/>
              <a:t>			</a:t>
            </a:r>
            <a:r>
              <a:rPr lang="en-US" sz="4400" dirty="0" err="1"/>
              <a:t>lle</a:t>
            </a:r>
            <a:r>
              <a:rPr lang="en-US" sz="4400" dirty="0"/>
              <a:t>			</a:t>
            </a:r>
            <a:r>
              <a:rPr lang="en-US" sz="4400" dirty="0" err="1"/>
              <a:t>lli</a:t>
            </a:r>
            <a:r>
              <a:rPr lang="en-US" sz="4400" dirty="0"/>
              <a:t>			</a:t>
            </a:r>
            <a:r>
              <a:rPr lang="en-US" sz="4400" dirty="0" err="1"/>
              <a:t>llo</a:t>
            </a:r>
            <a:r>
              <a:rPr lang="en-US" sz="4400" dirty="0"/>
              <a:t>			</a:t>
            </a:r>
            <a:r>
              <a:rPr lang="en-US" sz="4400" dirty="0" err="1"/>
              <a:t>llu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50677304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6600" b="1" dirty="0"/>
              <a:t>M</a:t>
            </a:r>
            <a:r>
              <a:rPr lang="en-US" sz="16600" b="1" cap="none" dirty="0"/>
              <a:t>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1" y="4568383"/>
            <a:ext cx="2813591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/>
              <a:t>mano</a:t>
            </a:r>
            <a:endParaRPr lang="en-US" sz="8800" dirty="0"/>
          </a:p>
        </p:txBody>
      </p:sp>
      <p:sp>
        <p:nvSpPr>
          <p:cNvPr id="8" name="TextBox 7"/>
          <p:cNvSpPr txBox="1"/>
          <p:nvPr/>
        </p:nvSpPr>
        <p:spPr>
          <a:xfrm>
            <a:off x="3416968" y="637673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921575" y="2467604"/>
            <a:ext cx="142699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/>
              <a:t>eme</a:t>
            </a:r>
            <a:endParaRPr lang="en-US" sz="5400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910" t="13214" r="22573"/>
          <a:stretch/>
        </p:blipFill>
        <p:spPr>
          <a:xfrm>
            <a:off x="4846320" y="424934"/>
            <a:ext cx="6122469" cy="5951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54761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/>
              <a:t>¿</a:t>
            </a:r>
            <a:r>
              <a:rPr lang="en-US" sz="4400" dirty="0" err="1"/>
              <a:t>Cómo</a:t>
            </a:r>
            <a:r>
              <a:rPr lang="en-US" sz="4400" dirty="0"/>
              <a:t> se </a:t>
            </a:r>
            <a:r>
              <a:rPr lang="en-US" sz="4400" dirty="0" err="1"/>
              <a:t>pronuncian</a:t>
            </a:r>
            <a:r>
              <a:rPr lang="en-US" sz="4400" dirty="0"/>
              <a:t> </a:t>
            </a:r>
            <a:r>
              <a:rPr lang="en-US" sz="4400" dirty="0" err="1"/>
              <a:t>estas</a:t>
            </a:r>
            <a:r>
              <a:rPr lang="en-US" sz="4400" dirty="0"/>
              <a:t> palabras?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2142067"/>
            <a:ext cx="11029383" cy="3649133"/>
          </a:xfrm>
        </p:spPr>
        <p:txBody>
          <a:bodyPr>
            <a:normAutofit lnSpcReduction="10000"/>
          </a:bodyPr>
          <a:lstStyle/>
          <a:p>
            <a:r>
              <a:rPr lang="en-US" sz="4400" dirty="0"/>
              <a:t>mono </a:t>
            </a:r>
            <a:r>
              <a:rPr lang="en-US" sz="3200" dirty="0"/>
              <a:t>(monkey)</a:t>
            </a:r>
            <a:r>
              <a:rPr lang="en-US" sz="4400" dirty="0"/>
              <a:t>		</a:t>
            </a:r>
            <a:r>
              <a:rPr lang="en-US" sz="4400" dirty="0" err="1"/>
              <a:t>monja</a:t>
            </a:r>
            <a:r>
              <a:rPr lang="en-US" sz="4400" dirty="0"/>
              <a:t> </a:t>
            </a:r>
            <a:r>
              <a:rPr lang="en-US" sz="3200" dirty="0"/>
              <a:t>(nun)</a:t>
            </a:r>
            <a:r>
              <a:rPr lang="en-US" sz="4400" dirty="0"/>
              <a:t>		</a:t>
            </a:r>
            <a:r>
              <a:rPr lang="en-US" sz="4400" dirty="0" err="1"/>
              <a:t>muerto</a:t>
            </a:r>
            <a:r>
              <a:rPr lang="en-US" sz="4400" dirty="0"/>
              <a:t> </a:t>
            </a:r>
            <a:r>
              <a:rPr lang="en-US" sz="3800" dirty="0"/>
              <a:t>(death)</a:t>
            </a:r>
          </a:p>
          <a:p>
            <a:r>
              <a:rPr lang="en-US" sz="4400" dirty="0" err="1"/>
              <a:t>madre</a:t>
            </a:r>
            <a:r>
              <a:rPr lang="en-US" sz="4400" dirty="0"/>
              <a:t> </a:t>
            </a:r>
            <a:r>
              <a:rPr lang="en-US" sz="3200" dirty="0"/>
              <a:t>(mother)</a:t>
            </a:r>
            <a:r>
              <a:rPr lang="en-US" sz="4400" dirty="0"/>
              <a:t>		mesa </a:t>
            </a:r>
            <a:r>
              <a:rPr lang="en-US" sz="3200" dirty="0"/>
              <a:t>(table)</a:t>
            </a:r>
            <a:r>
              <a:rPr lang="en-US" sz="4400" dirty="0"/>
              <a:t>	</a:t>
            </a:r>
            <a:r>
              <a:rPr lang="en-US" sz="3200" dirty="0"/>
              <a:t> 	</a:t>
            </a:r>
            <a:r>
              <a:rPr lang="en-US" sz="4400" dirty="0"/>
              <a:t>mina </a:t>
            </a:r>
            <a:r>
              <a:rPr lang="en-US" sz="3800" dirty="0"/>
              <a:t>(mine)</a:t>
            </a:r>
          </a:p>
          <a:p>
            <a:r>
              <a:rPr lang="en-US" sz="4400" dirty="0"/>
              <a:t>manzana </a:t>
            </a:r>
            <a:r>
              <a:rPr lang="en-US" sz="3500" dirty="0"/>
              <a:t>(apple)</a:t>
            </a:r>
            <a:r>
              <a:rPr lang="en-US" sz="3200" dirty="0"/>
              <a:t>	</a:t>
            </a:r>
            <a:r>
              <a:rPr lang="en-US" sz="4300" dirty="0" err="1"/>
              <a:t>mujer</a:t>
            </a:r>
            <a:r>
              <a:rPr lang="en-US" sz="4000" dirty="0"/>
              <a:t> </a:t>
            </a:r>
            <a:r>
              <a:rPr lang="en-US" sz="3200" dirty="0"/>
              <a:t>(women)</a:t>
            </a:r>
            <a:r>
              <a:rPr lang="en-US" sz="4400" dirty="0"/>
              <a:t>	mano </a:t>
            </a:r>
            <a:r>
              <a:rPr lang="en-US" sz="3500" dirty="0"/>
              <a:t>(hand)</a:t>
            </a:r>
            <a:r>
              <a:rPr lang="en-US" sz="4400" dirty="0"/>
              <a:t>	</a:t>
            </a:r>
            <a:endParaRPr lang="en-US" sz="3200" dirty="0"/>
          </a:p>
          <a:p>
            <a:endParaRPr lang="en-US" sz="3200" dirty="0"/>
          </a:p>
          <a:p>
            <a:pPr marL="0" indent="0">
              <a:buNone/>
            </a:pPr>
            <a:r>
              <a:rPr lang="en-US" sz="4400" dirty="0"/>
              <a:t>ma			me			mi			</a:t>
            </a:r>
            <a:r>
              <a:rPr lang="en-US" sz="4400" dirty="0" err="1"/>
              <a:t>mo</a:t>
            </a:r>
            <a:r>
              <a:rPr lang="en-US" sz="4400" dirty="0"/>
              <a:t>			mu</a:t>
            </a:r>
          </a:p>
        </p:txBody>
      </p:sp>
    </p:spTree>
    <p:extLst>
      <p:ext uri="{BB962C8B-B14F-4D97-AF65-F5344CB8AC3E}">
        <p14:creationId xmlns:p14="http://schemas.microsoft.com/office/powerpoint/2010/main" val="4970464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6600" b="1" dirty="0" err="1"/>
              <a:t>N</a:t>
            </a:r>
            <a:r>
              <a:rPr lang="en-US" sz="16600" b="1" cap="none" dirty="0" err="1"/>
              <a:t>n</a:t>
            </a:r>
            <a:endParaRPr lang="en-US" sz="16600" b="1" cap="none" dirty="0"/>
          </a:p>
        </p:txBody>
      </p:sp>
      <p:sp>
        <p:nvSpPr>
          <p:cNvPr id="4" name="TextBox 3"/>
          <p:cNvSpPr txBox="1"/>
          <p:nvPr/>
        </p:nvSpPr>
        <p:spPr>
          <a:xfrm>
            <a:off x="685801" y="4568383"/>
            <a:ext cx="3630994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/>
              <a:t>naranja</a:t>
            </a:r>
            <a:endParaRPr lang="en-US" sz="8800" dirty="0"/>
          </a:p>
        </p:txBody>
      </p:sp>
      <p:sp>
        <p:nvSpPr>
          <p:cNvPr id="8" name="TextBox 7"/>
          <p:cNvSpPr txBox="1"/>
          <p:nvPr/>
        </p:nvSpPr>
        <p:spPr>
          <a:xfrm>
            <a:off x="3416968" y="637673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921575" y="2467604"/>
            <a:ext cx="123783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/>
              <a:t>ene</a:t>
            </a:r>
            <a:endParaRPr lang="en-US" sz="5400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1216" y="946090"/>
            <a:ext cx="5493751" cy="5068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1828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/>
              <a:t>¿</a:t>
            </a:r>
            <a:r>
              <a:rPr lang="en-US" sz="4400" dirty="0" err="1"/>
              <a:t>Cómo</a:t>
            </a:r>
            <a:r>
              <a:rPr lang="en-US" sz="4400" dirty="0"/>
              <a:t> se </a:t>
            </a:r>
            <a:r>
              <a:rPr lang="en-US" sz="4400" dirty="0" err="1"/>
              <a:t>pronuncian</a:t>
            </a:r>
            <a:r>
              <a:rPr lang="en-US" sz="4400" dirty="0"/>
              <a:t> </a:t>
            </a:r>
            <a:r>
              <a:rPr lang="en-US" sz="4400" dirty="0" err="1"/>
              <a:t>estas</a:t>
            </a:r>
            <a:r>
              <a:rPr lang="en-US" sz="4400" dirty="0"/>
              <a:t> palabras?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138463"/>
            <a:ext cx="11328148" cy="3649133"/>
          </a:xfrm>
        </p:spPr>
        <p:txBody>
          <a:bodyPr>
            <a:normAutofit fontScale="92500" lnSpcReduction="10000"/>
          </a:bodyPr>
          <a:lstStyle/>
          <a:p>
            <a:r>
              <a:rPr lang="en-US" sz="4400" dirty="0" err="1"/>
              <a:t>niños</a:t>
            </a:r>
            <a:r>
              <a:rPr lang="en-US" sz="4400" dirty="0"/>
              <a:t> </a:t>
            </a:r>
            <a:r>
              <a:rPr lang="en-US" sz="3200" dirty="0"/>
              <a:t>(children)</a:t>
            </a:r>
            <a:r>
              <a:rPr lang="en-US" sz="4400" dirty="0"/>
              <a:t>		</a:t>
            </a:r>
            <a:r>
              <a:rPr lang="en-US" sz="4400" dirty="0" err="1"/>
              <a:t>Noviembre</a:t>
            </a:r>
            <a:r>
              <a:rPr lang="en-US" sz="4400" dirty="0"/>
              <a:t> </a:t>
            </a:r>
            <a:r>
              <a:rPr lang="en-US" sz="3200" dirty="0"/>
              <a:t>(November)</a:t>
            </a:r>
            <a:r>
              <a:rPr lang="en-US" sz="4400" dirty="0"/>
              <a:t>	</a:t>
            </a:r>
            <a:r>
              <a:rPr lang="en-US" sz="4400" dirty="0" err="1"/>
              <a:t>nido</a:t>
            </a:r>
            <a:r>
              <a:rPr lang="en-US" sz="4400" dirty="0"/>
              <a:t> </a:t>
            </a:r>
            <a:r>
              <a:rPr lang="en-US" sz="3800" dirty="0"/>
              <a:t>(nest)</a:t>
            </a:r>
          </a:p>
          <a:p>
            <a:r>
              <a:rPr lang="en-US" sz="4400" dirty="0"/>
              <a:t>negro </a:t>
            </a:r>
            <a:r>
              <a:rPr lang="en-US" sz="3200" dirty="0"/>
              <a:t>(black)</a:t>
            </a:r>
            <a:r>
              <a:rPr lang="en-US" sz="4400" dirty="0"/>
              <a:t>			</a:t>
            </a:r>
            <a:r>
              <a:rPr lang="en-US" sz="4400" dirty="0" err="1"/>
              <a:t>nieve</a:t>
            </a:r>
            <a:r>
              <a:rPr lang="en-US" sz="4400" dirty="0"/>
              <a:t> </a:t>
            </a:r>
            <a:r>
              <a:rPr lang="en-US" sz="3200" dirty="0"/>
              <a:t>(snow)</a:t>
            </a:r>
            <a:r>
              <a:rPr lang="en-US" sz="4400" dirty="0"/>
              <a:t>					</a:t>
            </a:r>
            <a:r>
              <a:rPr lang="en-US" sz="4300" dirty="0" err="1"/>
              <a:t>nube</a:t>
            </a:r>
            <a:r>
              <a:rPr lang="en-US" sz="4400" dirty="0"/>
              <a:t> </a:t>
            </a:r>
            <a:r>
              <a:rPr lang="en-US" sz="3800" dirty="0"/>
              <a:t>(cloud)</a:t>
            </a:r>
          </a:p>
          <a:p>
            <a:r>
              <a:rPr lang="en-US" sz="4300" dirty="0" err="1"/>
              <a:t>noche</a:t>
            </a:r>
            <a:r>
              <a:rPr lang="en-US" sz="4000" dirty="0"/>
              <a:t> </a:t>
            </a:r>
            <a:r>
              <a:rPr lang="en-US" sz="3200" dirty="0"/>
              <a:t>(night)</a:t>
            </a:r>
            <a:r>
              <a:rPr lang="en-US" sz="4400" dirty="0"/>
              <a:t>			</a:t>
            </a:r>
            <a:r>
              <a:rPr lang="en-US" sz="5400" dirty="0" err="1"/>
              <a:t>navidad</a:t>
            </a:r>
            <a:r>
              <a:rPr lang="en-US" sz="5400" dirty="0"/>
              <a:t> </a:t>
            </a:r>
            <a:r>
              <a:rPr lang="en-US" sz="3500" dirty="0"/>
              <a:t>(Christmas) </a:t>
            </a:r>
            <a:r>
              <a:rPr lang="en-US" sz="4400" dirty="0"/>
              <a:t>	</a:t>
            </a:r>
            <a:r>
              <a:rPr lang="en-US" sz="4400" dirty="0" err="1"/>
              <a:t>norte</a:t>
            </a:r>
            <a:r>
              <a:rPr lang="en-US" sz="4400" dirty="0"/>
              <a:t> </a:t>
            </a:r>
            <a:r>
              <a:rPr lang="en-US" sz="3500" dirty="0"/>
              <a:t>(north)</a:t>
            </a:r>
            <a:r>
              <a:rPr lang="en-US" sz="4400" dirty="0"/>
              <a:t>	</a:t>
            </a:r>
            <a:endParaRPr lang="en-US" sz="3200" dirty="0"/>
          </a:p>
          <a:p>
            <a:endParaRPr lang="en-US" sz="3200" dirty="0"/>
          </a:p>
          <a:p>
            <a:pPr marL="0" indent="0">
              <a:buNone/>
            </a:pPr>
            <a:r>
              <a:rPr lang="en-US" sz="4400" dirty="0" err="1"/>
              <a:t>na</a:t>
            </a:r>
            <a:r>
              <a:rPr lang="en-US" sz="4400" dirty="0"/>
              <a:t>			ne			</a:t>
            </a:r>
            <a:r>
              <a:rPr lang="en-US" sz="4400" dirty="0" err="1"/>
              <a:t>ni</a:t>
            </a:r>
            <a:r>
              <a:rPr lang="en-US" sz="4400" dirty="0"/>
              <a:t>			no			nu</a:t>
            </a:r>
          </a:p>
        </p:txBody>
      </p:sp>
    </p:spTree>
    <p:extLst>
      <p:ext uri="{BB962C8B-B14F-4D97-AF65-F5344CB8AC3E}">
        <p14:creationId xmlns:p14="http://schemas.microsoft.com/office/powerpoint/2010/main" val="347242523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6600" b="1" dirty="0" err="1"/>
              <a:t>Ñ</a:t>
            </a:r>
            <a:r>
              <a:rPr lang="en-US" sz="16600" b="1" cap="none" dirty="0" err="1"/>
              <a:t>ñ</a:t>
            </a:r>
            <a:endParaRPr lang="en-US" sz="16600" b="1" cap="none" dirty="0"/>
          </a:p>
        </p:txBody>
      </p:sp>
      <p:sp>
        <p:nvSpPr>
          <p:cNvPr id="4" name="TextBox 3"/>
          <p:cNvSpPr txBox="1"/>
          <p:nvPr/>
        </p:nvSpPr>
        <p:spPr>
          <a:xfrm>
            <a:off x="685801" y="4568383"/>
            <a:ext cx="3355406" cy="20005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/>
              <a:t>Ñames</a:t>
            </a:r>
            <a:endParaRPr lang="en-US" sz="8800" dirty="0"/>
          </a:p>
          <a:p>
            <a:r>
              <a:rPr lang="en-US" sz="3600" dirty="0"/>
              <a:t>yam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16968" y="637673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921575" y="2467604"/>
            <a:ext cx="123783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/>
              <a:t>eñe</a:t>
            </a:r>
            <a:endParaRPr lang="en-US" sz="5400" dirty="0"/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2994" y="1194609"/>
            <a:ext cx="6184232" cy="4245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78978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6600" b="1" dirty="0" err="1"/>
              <a:t>Ñ</a:t>
            </a:r>
            <a:r>
              <a:rPr lang="en-US" sz="16600" b="1" cap="none" dirty="0" err="1"/>
              <a:t>ñ</a:t>
            </a:r>
            <a:endParaRPr lang="en-US" sz="16600" b="1" cap="none" dirty="0"/>
          </a:p>
        </p:txBody>
      </p:sp>
      <p:sp>
        <p:nvSpPr>
          <p:cNvPr id="4" name="TextBox 3"/>
          <p:cNvSpPr txBox="1"/>
          <p:nvPr/>
        </p:nvSpPr>
        <p:spPr>
          <a:xfrm>
            <a:off x="685801" y="4568383"/>
            <a:ext cx="2170787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/>
              <a:t>niña</a:t>
            </a:r>
            <a:endParaRPr lang="en-US" sz="8800" dirty="0"/>
          </a:p>
        </p:txBody>
      </p:sp>
      <p:sp>
        <p:nvSpPr>
          <p:cNvPr id="8" name="TextBox 7"/>
          <p:cNvSpPr txBox="1"/>
          <p:nvPr/>
        </p:nvSpPr>
        <p:spPr>
          <a:xfrm>
            <a:off x="3416968" y="637673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921575" y="2467604"/>
            <a:ext cx="123783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/>
              <a:t>eñe</a:t>
            </a:r>
            <a:endParaRPr lang="en-US" sz="5400" dirty="0"/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721" y="1195090"/>
            <a:ext cx="6576205" cy="4387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94406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/>
              <a:t>¿</a:t>
            </a:r>
            <a:r>
              <a:rPr lang="en-US" sz="4400" dirty="0" err="1"/>
              <a:t>Cómo</a:t>
            </a:r>
            <a:r>
              <a:rPr lang="en-US" sz="4400" dirty="0"/>
              <a:t> se </a:t>
            </a:r>
            <a:r>
              <a:rPr lang="en-US" sz="4400" dirty="0" err="1"/>
              <a:t>pronuncian</a:t>
            </a:r>
            <a:r>
              <a:rPr lang="en-US" sz="4400" dirty="0"/>
              <a:t> </a:t>
            </a:r>
            <a:r>
              <a:rPr lang="en-US" sz="4400" dirty="0" err="1"/>
              <a:t>estas</a:t>
            </a:r>
            <a:r>
              <a:rPr lang="en-US" sz="4400" dirty="0"/>
              <a:t> palabras?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138463"/>
            <a:ext cx="11724238" cy="3649133"/>
          </a:xfrm>
        </p:spPr>
        <p:txBody>
          <a:bodyPr>
            <a:normAutofit fontScale="92500" lnSpcReduction="10000"/>
          </a:bodyPr>
          <a:lstStyle/>
          <a:p>
            <a:r>
              <a:rPr lang="en-US" sz="4400" dirty="0" err="1"/>
              <a:t>ñandú</a:t>
            </a:r>
            <a:r>
              <a:rPr lang="en-US" sz="4400" dirty="0"/>
              <a:t> </a:t>
            </a:r>
            <a:r>
              <a:rPr lang="en-US" sz="3200" dirty="0"/>
              <a:t>(bird rhea)</a:t>
            </a:r>
            <a:r>
              <a:rPr lang="en-US" sz="4400" dirty="0"/>
              <a:t>	</a:t>
            </a:r>
            <a:r>
              <a:rPr lang="en-US" sz="4400" dirty="0" err="1"/>
              <a:t>ñame</a:t>
            </a:r>
            <a:r>
              <a:rPr lang="en-US" sz="4400" dirty="0"/>
              <a:t> </a:t>
            </a:r>
            <a:r>
              <a:rPr lang="en-US" sz="3200" dirty="0"/>
              <a:t>(yam)</a:t>
            </a:r>
            <a:r>
              <a:rPr lang="en-US" sz="4400" dirty="0"/>
              <a:t>					</a:t>
            </a:r>
            <a:r>
              <a:rPr lang="en-US" sz="4400" dirty="0" err="1"/>
              <a:t>ñeque</a:t>
            </a:r>
            <a:r>
              <a:rPr lang="en-US" sz="4400" dirty="0"/>
              <a:t> </a:t>
            </a:r>
            <a:r>
              <a:rPr lang="en-US" sz="3800" dirty="0"/>
              <a:t>(</a:t>
            </a:r>
            <a:r>
              <a:rPr lang="en-US" sz="3800" dirty="0" err="1"/>
              <a:t>strenght</a:t>
            </a:r>
            <a:r>
              <a:rPr lang="en-US" sz="3800" dirty="0"/>
              <a:t>)</a:t>
            </a:r>
          </a:p>
          <a:p>
            <a:r>
              <a:rPr lang="en-US" sz="4400" dirty="0" err="1"/>
              <a:t>ñoño</a:t>
            </a:r>
            <a:r>
              <a:rPr lang="en-US" sz="4400" dirty="0"/>
              <a:t> </a:t>
            </a:r>
            <a:r>
              <a:rPr lang="en-US" sz="3200" dirty="0"/>
              <a:t>(dull)</a:t>
            </a:r>
            <a:r>
              <a:rPr lang="en-US" sz="4400" dirty="0"/>
              <a:t>			</a:t>
            </a:r>
            <a:r>
              <a:rPr lang="en-US" sz="4400" dirty="0" err="1"/>
              <a:t>ñique</a:t>
            </a:r>
            <a:r>
              <a:rPr lang="en-US" sz="4400" dirty="0"/>
              <a:t> </a:t>
            </a:r>
            <a:r>
              <a:rPr lang="en-US" sz="3200" dirty="0"/>
              <a:t>(headbutt)</a:t>
            </a:r>
            <a:r>
              <a:rPr lang="en-US" sz="4400" dirty="0"/>
              <a:t>			</a:t>
            </a:r>
            <a:r>
              <a:rPr lang="en-US" sz="4400" dirty="0" err="1"/>
              <a:t>ñutir</a:t>
            </a:r>
            <a:r>
              <a:rPr lang="en-US" sz="4400" dirty="0"/>
              <a:t> </a:t>
            </a:r>
            <a:r>
              <a:rPr lang="en-US" sz="3800" dirty="0"/>
              <a:t>(grunt)</a:t>
            </a:r>
          </a:p>
          <a:p>
            <a:r>
              <a:rPr lang="en-US" sz="4300" dirty="0" err="1"/>
              <a:t>ñapa</a:t>
            </a:r>
            <a:r>
              <a:rPr lang="en-US" sz="4000" dirty="0"/>
              <a:t> </a:t>
            </a:r>
            <a:r>
              <a:rPr lang="en-US" sz="3200" dirty="0"/>
              <a:t>(freebie)</a:t>
            </a:r>
            <a:r>
              <a:rPr lang="en-US" sz="4400" dirty="0"/>
              <a:t>			</a:t>
            </a:r>
            <a:r>
              <a:rPr lang="en-US" sz="4300" dirty="0" err="1"/>
              <a:t>ñangué</a:t>
            </a:r>
            <a:r>
              <a:rPr lang="en-US" sz="5400" dirty="0"/>
              <a:t> </a:t>
            </a:r>
            <a:r>
              <a:rPr lang="en-US" sz="3500" dirty="0"/>
              <a:t>(way back) </a:t>
            </a:r>
            <a:r>
              <a:rPr lang="en-US" sz="4400" dirty="0"/>
              <a:t>		</a:t>
            </a:r>
            <a:r>
              <a:rPr lang="en-US" sz="4400" dirty="0" err="1"/>
              <a:t>ñoñería</a:t>
            </a:r>
            <a:r>
              <a:rPr lang="en-US" sz="4400" dirty="0"/>
              <a:t> </a:t>
            </a:r>
            <a:r>
              <a:rPr lang="en-US" sz="3500" dirty="0"/>
              <a:t>(insipid)</a:t>
            </a:r>
            <a:r>
              <a:rPr lang="en-US" sz="4400" dirty="0"/>
              <a:t>	</a:t>
            </a:r>
            <a:endParaRPr lang="en-US" sz="3200" dirty="0"/>
          </a:p>
          <a:p>
            <a:endParaRPr lang="en-US" sz="3200" dirty="0"/>
          </a:p>
          <a:p>
            <a:pPr marL="0" indent="0">
              <a:buNone/>
            </a:pPr>
            <a:r>
              <a:rPr lang="en-US" sz="4400" dirty="0" err="1"/>
              <a:t>ña</a:t>
            </a:r>
            <a:r>
              <a:rPr lang="en-US" sz="4400" dirty="0"/>
              <a:t>			</a:t>
            </a:r>
            <a:r>
              <a:rPr lang="en-US" sz="4400" dirty="0" err="1"/>
              <a:t>ñe</a:t>
            </a:r>
            <a:r>
              <a:rPr lang="en-US" sz="4400" dirty="0"/>
              <a:t>			</a:t>
            </a:r>
            <a:r>
              <a:rPr lang="en-US" sz="4400" dirty="0" err="1"/>
              <a:t>ñi</a:t>
            </a:r>
            <a:r>
              <a:rPr lang="en-US" sz="4400" dirty="0"/>
              <a:t>				</a:t>
            </a:r>
            <a:r>
              <a:rPr lang="en-US" sz="4400" dirty="0" err="1"/>
              <a:t>ño</a:t>
            </a:r>
            <a:r>
              <a:rPr lang="en-US" sz="4400" dirty="0"/>
              <a:t>			</a:t>
            </a:r>
            <a:r>
              <a:rPr lang="en-US" sz="4400" dirty="0" err="1"/>
              <a:t>ñu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79322514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6600" b="1" dirty="0" err="1"/>
              <a:t>O</a:t>
            </a:r>
            <a:r>
              <a:rPr lang="en-US" sz="16600" b="1" cap="none" dirty="0" err="1"/>
              <a:t>o</a:t>
            </a:r>
            <a:endParaRPr lang="en-US" sz="16600" b="1" cap="none" dirty="0"/>
          </a:p>
        </p:txBody>
      </p:sp>
      <p:sp>
        <p:nvSpPr>
          <p:cNvPr id="4" name="TextBox 3"/>
          <p:cNvSpPr txBox="1"/>
          <p:nvPr/>
        </p:nvSpPr>
        <p:spPr>
          <a:xfrm>
            <a:off x="1865820" y="4592446"/>
            <a:ext cx="181492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/>
              <a:t>oso</a:t>
            </a:r>
            <a:endParaRPr lang="en-US" sz="8800" dirty="0"/>
          </a:p>
        </p:txBody>
      </p:sp>
      <p:sp>
        <p:nvSpPr>
          <p:cNvPr id="8" name="TextBox 7"/>
          <p:cNvSpPr txBox="1"/>
          <p:nvPr/>
        </p:nvSpPr>
        <p:spPr>
          <a:xfrm>
            <a:off x="3416968" y="637673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0758" y="0"/>
            <a:ext cx="57864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60259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/>
              <a:t>¿</a:t>
            </a:r>
            <a:r>
              <a:rPr lang="en-US" sz="4400" dirty="0" err="1"/>
              <a:t>Cómo</a:t>
            </a:r>
            <a:r>
              <a:rPr lang="en-US" sz="4400" dirty="0"/>
              <a:t> se </a:t>
            </a:r>
            <a:r>
              <a:rPr lang="en-US" sz="4400" dirty="0" err="1"/>
              <a:t>pronuncian</a:t>
            </a:r>
            <a:r>
              <a:rPr lang="en-US" sz="4400" dirty="0"/>
              <a:t> </a:t>
            </a:r>
            <a:r>
              <a:rPr lang="en-US" sz="4400" dirty="0" err="1"/>
              <a:t>estas</a:t>
            </a:r>
            <a:r>
              <a:rPr lang="en-US" sz="4400" dirty="0"/>
              <a:t> palabras?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138463"/>
            <a:ext cx="11724238" cy="3649133"/>
          </a:xfrm>
        </p:spPr>
        <p:txBody>
          <a:bodyPr>
            <a:normAutofit/>
          </a:bodyPr>
          <a:lstStyle/>
          <a:p>
            <a:r>
              <a:rPr lang="en-US" sz="4400" dirty="0" err="1"/>
              <a:t>oveja</a:t>
            </a:r>
            <a:r>
              <a:rPr lang="en-US" sz="4400" dirty="0"/>
              <a:t> </a:t>
            </a:r>
            <a:r>
              <a:rPr lang="en-US" sz="3200" dirty="0"/>
              <a:t>(sheep)</a:t>
            </a:r>
            <a:r>
              <a:rPr lang="en-US" sz="4400" dirty="0"/>
              <a:t>	 	</a:t>
            </a:r>
            <a:r>
              <a:rPr lang="en-US" sz="4400" dirty="0" err="1"/>
              <a:t>océano</a:t>
            </a:r>
            <a:r>
              <a:rPr lang="en-US" sz="4400" dirty="0"/>
              <a:t> </a:t>
            </a:r>
            <a:r>
              <a:rPr lang="en-US" sz="3200" dirty="0"/>
              <a:t>(ocean)</a:t>
            </a:r>
            <a:r>
              <a:rPr lang="en-US" sz="4400" dirty="0"/>
              <a:t>	</a:t>
            </a:r>
            <a:r>
              <a:rPr lang="en-US" sz="4400" dirty="0" err="1"/>
              <a:t>órbita</a:t>
            </a:r>
            <a:r>
              <a:rPr lang="en-US" sz="4400" dirty="0"/>
              <a:t> </a:t>
            </a:r>
            <a:r>
              <a:rPr lang="en-US" sz="3800" dirty="0"/>
              <a:t>(orbit)</a:t>
            </a:r>
          </a:p>
          <a:p>
            <a:r>
              <a:rPr lang="en-US" sz="4400" dirty="0" err="1"/>
              <a:t>obrero</a:t>
            </a:r>
            <a:r>
              <a:rPr lang="en-US" sz="4400" dirty="0"/>
              <a:t> </a:t>
            </a:r>
            <a:r>
              <a:rPr lang="en-US" sz="3200" dirty="0"/>
              <a:t>(worker)</a:t>
            </a:r>
            <a:r>
              <a:rPr lang="en-US" sz="4400" dirty="0"/>
              <a:t>	</a:t>
            </a:r>
            <a:r>
              <a:rPr lang="en-US" sz="4400" dirty="0" err="1"/>
              <a:t>oreja</a:t>
            </a:r>
            <a:r>
              <a:rPr lang="en-US" sz="4400" dirty="0"/>
              <a:t> </a:t>
            </a:r>
            <a:r>
              <a:rPr lang="en-US" sz="3200" dirty="0"/>
              <a:t>(ear)</a:t>
            </a:r>
            <a:r>
              <a:rPr lang="en-US" sz="4400" dirty="0"/>
              <a:t>			</a:t>
            </a:r>
            <a:r>
              <a:rPr lang="en-US" sz="4400" dirty="0" err="1"/>
              <a:t>ojos</a:t>
            </a:r>
            <a:r>
              <a:rPr lang="en-US" sz="4400" dirty="0"/>
              <a:t> </a:t>
            </a:r>
            <a:r>
              <a:rPr lang="en-US" sz="3800" dirty="0"/>
              <a:t>(eyes)</a:t>
            </a:r>
          </a:p>
          <a:p>
            <a:r>
              <a:rPr lang="en-US" sz="4300" dirty="0" err="1"/>
              <a:t>oficina</a:t>
            </a:r>
            <a:r>
              <a:rPr lang="en-US" sz="4000" dirty="0"/>
              <a:t> </a:t>
            </a:r>
            <a:r>
              <a:rPr lang="en-US" sz="3200" dirty="0"/>
              <a:t>(office)</a:t>
            </a:r>
            <a:r>
              <a:rPr lang="en-US" sz="4400" dirty="0"/>
              <a:t>		</a:t>
            </a:r>
            <a:r>
              <a:rPr lang="en-US" sz="4400" dirty="0" err="1"/>
              <a:t>oso</a:t>
            </a:r>
            <a:r>
              <a:rPr lang="en-US" sz="5400" dirty="0"/>
              <a:t> </a:t>
            </a:r>
            <a:r>
              <a:rPr lang="en-US" sz="3500" dirty="0"/>
              <a:t>(bear) </a:t>
            </a:r>
            <a:r>
              <a:rPr lang="en-US" sz="4400" dirty="0"/>
              <a:t>			</a:t>
            </a:r>
            <a:r>
              <a:rPr lang="en-US" sz="4400" dirty="0" err="1"/>
              <a:t>Octubre</a:t>
            </a:r>
            <a:r>
              <a:rPr lang="en-US" sz="4400" dirty="0"/>
              <a:t> </a:t>
            </a:r>
            <a:r>
              <a:rPr lang="en-US" sz="3500" dirty="0"/>
              <a:t>(October)</a:t>
            </a:r>
            <a:r>
              <a:rPr lang="en-US" sz="4400" dirty="0"/>
              <a:t>	</a:t>
            </a:r>
            <a:endParaRPr lang="en-US" sz="3200" dirty="0"/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70017742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6600" b="1" dirty="0"/>
              <a:t>P</a:t>
            </a:r>
            <a:r>
              <a:rPr lang="en-US" sz="16600" b="1" cap="none" dirty="0"/>
              <a:t>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65820" y="4592446"/>
            <a:ext cx="227075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/>
              <a:t>pato</a:t>
            </a:r>
            <a:endParaRPr lang="en-US" sz="8800" dirty="0"/>
          </a:p>
        </p:txBody>
      </p:sp>
      <p:sp>
        <p:nvSpPr>
          <p:cNvPr id="8" name="TextBox 7"/>
          <p:cNvSpPr txBox="1"/>
          <p:nvPr/>
        </p:nvSpPr>
        <p:spPr>
          <a:xfrm>
            <a:off x="3416968" y="637673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972627" y="2491612"/>
            <a:ext cx="89319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/>
              <a:t>pe</a:t>
            </a:r>
            <a:endParaRPr lang="en-US" sz="54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7448" y="790053"/>
            <a:ext cx="5249778" cy="5249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79787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/>
              <a:t>¿</a:t>
            </a:r>
            <a:r>
              <a:rPr lang="en-US" sz="4400" dirty="0" err="1"/>
              <a:t>Cómo</a:t>
            </a:r>
            <a:r>
              <a:rPr lang="en-US" sz="4400" dirty="0"/>
              <a:t> se </a:t>
            </a:r>
            <a:r>
              <a:rPr lang="en-US" sz="4400" dirty="0" err="1"/>
              <a:t>pronuncian</a:t>
            </a:r>
            <a:r>
              <a:rPr lang="en-US" sz="4400" dirty="0"/>
              <a:t> </a:t>
            </a:r>
            <a:r>
              <a:rPr lang="en-US" sz="4400" dirty="0" err="1"/>
              <a:t>estas</a:t>
            </a:r>
            <a:r>
              <a:rPr lang="en-US" sz="4400" dirty="0"/>
              <a:t> palabras?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138463"/>
            <a:ext cx="11724238" cy="3649133"/>
          </a:xfrm>
        </p:spPr>
        <p:txBody>
          <a:bodyPr>
            <a:normAutofit fontScale="92500" lnSpcReduction="10000"/>
          </a:bodyPr>
          <a:lstStyle/>
          <a:p>
            <a:r>
              <a:rPr lang="en-US" sz="4400" dirty="0"/>
              <a:t>pepino </a:t>
            </a:r>
            <a:r>
              <a:rPr lang="en-US" sz="3200" dirty="0"/>
              <a:t>(cucumber)</a:t>
            </a:r>
            <a:r>
              <a:rPr lang="en-US" sz="4400" dirty="0"/>
              <a:t>		piña </a:t>
            </a:r>
            <a:r>
              <a:rPr lang="en-US" sz="3200" dirty="0"/>
              <a:t>(pineapple)</a:t>
            </a:r>
            <a:r>
              <a:rPr lang="en-US" sz="4400" dirty="0"/>
              <a:t>	</a:t>
            </a:r>
            <a:r>
              <a:rPr lang="en-US" sz="4400" dirty="0" err="1"/>
              <a:t>pera</a:t>
            </a:r>
            <a:r>
              <a:rPr lang="en-US" sz="4400" dirty="0"/>
              <a:t> </a:t>
            </a:r>
            <a:r>
              <a:rPr lang="en-US" sz="3800" dirty="0"/>
              <a:t>(pear)</a:t>
            </a:r>
          </a:p>
          <a:p>
            <a:r>
              <a:rPr lang="en-US" sz="4400" dirty="0" err="1"/>
              <a:t>perro</a:t>
            </a:r>
            <a:r>
              <a:rPr lang="en-US" sz="4400" dirty="0"/>
              <a:t> </a:t>
            </a:r>
            <a:r>
              <a:rPr lang="en-US" sz="3200" dirty="0"/>
              <a:t>(dog)</a:t>
            </a:r>
            <a:r>
              <a:rPr lang="en-US" sz="4400" dirty="0"/>
              <a:t>				papa </a:t>
            </a:r>
            <a:r>
              <a:rPr lang="en-US" sz="3200" dirty="0"/>
              <a:t>(potatoes)</a:t>
            </a:r>
            <a:r>
              <a:rPr lang="en-US" sz="4400" dirty="0"/>
              <a:t>	</a:t>
            </a:r>
            <a:r>
              <a:rPr lang="en-US" sz="4400" dirty="0" err="1"/>
              <a:t>papá</a:t>
            </a:r>
            <a:r>
              <a:rPr lang="en-US" sz="4400" dirty="0"/>
              <a:t> </a:t>
            </a:r>
            <a:r>
              <a:rPr lang="en-US" sz="3800" dirty="0"/>
              <a:t>(dad or father)</a:t>
            </a:r>
          </a:p>
          <a:p>
            <a:r>
              <a:rPr lang="en-US" sz="4300" dirty="0" err="1"/>
              <a:t>pureza</a:t>
            </a:r>
            <a:r>
              <a:rPr lang="en-US" sz="4000" dirty="0"/>
              <a:t> </a:t>
            </a:r>
            <a:r>
              <a:rPr lang="en-US" sz="3200" dirty="0"/>
              <a:t>(purity)</a:t>
            </a:r>
            <a:r>
              <a:rPr lang="en-US" sz="4400" dirty="0"/>
              <a:t>			</a:t>
            </a:r>
            <a:r>
              <a:rPr lang="en-US" sz="4400" dirty="0" err="1"/>
              <a:t>poro</a:t>
            </a:r>
            <a:r>
              <a:rPr lang="en-US" sz="5400" dirty="0"/>
              <a:t> </a:t>
            </a:r>
            <a:r>
              <a:rPr lang="en-US" sz="3500" dirty="0"/>
              <a:t>(pore) </a:t>
            </a:r>
            <a:r>
              <a:rPr lang="en-US" sz="4400" dirty="0"/>
              <a:t>			</a:t>
            </a:r>
            <a:r>
              <a:rPr lang="en-US" sz="4400" dirty="0" err="1"/>
              <a:t>puerto</a:t>
            </a:r>
            <a:r>
              <a:rPr lang="en-US" sz="4400" dirty="0"/>
              <a:t> </a:t>
            </a:r>
            <a:r>
              <a:rPr lang="en-US" sz="3500" dirty="0"/>
              <a:t>(port)</a:t>
            </a:r>
            <a:r>
              <a:rPr lang="en-US" sz="4400" dirty="0"/>
              <a:t>	</a:t>
            </a:r>
            <a:endParaRPr lang="en-US" sz="3200" dirty="0"/>
          </a:p>
          <a:p>
            <a:endParaRPr lang="en-US" sz="3200" dirty="0"/>
          </a:p>
          <a:p>
            <a:pPr marL="0" indent="0">
              <a:buNone/>
            </a:pPr>
            <a:r>
              <a:rPr lang="en-US" sz="4400" dirty="0"/>
              <a:t>pa			pe			pi				po			</a:t>
            </a:r>
            <a:r>
              <a:rPr lang="en-US" sz="4400" dirty="0" err="1"/>
              <a:t>pu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73265249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6600" b="1" dirty="0" err="1"/>
              <a:t>Q</a:t>
            </a:r>
            <a:r>
              <a:rPr lang="en-US" sz="16600" b="1" cap="none" dirty="0" err="1"/>
              <a:t>q</a:t>
            </a:r>
            <a:endParaRPr lang="en-US" sz="16600" b="1" cap="none" dirty="0"/>
          </a:p>
        </p:txBody>
      </p:sp>
      <p:sp>
        <p:nvSpPr>
          <p:cNvPr id="4" name="TextBox 3"/>
          <p:cNvSpPr txBox="1"/>
          <p:nvPr/>
        </p:nvSpPr>
        <p:spPr>
          <a:xfrm>
            <a:off x="972627" y="4568383"/>
            <a:ext cx="296747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/>
              <a:t>queso</a:t>
            </a:r>
            <a:endParaRPr lang="en-US" sz="8800" dirty="0"/>
          </a:p>
        </p:txBody>
      </p:sp>
      <p:sp>
        <p:nvSpPr>
          <p:cNvPr id="8" name="TextBox 7"/>
          <p:cNvSpPr txBox="1"/>
          <p:nvPr/>
        </p:nvSpPr>
        <p:spPr>
          <a:xfrm>
            <a:off x="3416968" y="637673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972627" y="2491612"/>
            <a:ext cx="84189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/>
              <a:t>cu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5281" y="424934"/>
            <a:ext cx="4050016" cy="5951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81699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/>
              <a:t>¿</a:t>
            </a:r>
            <a:r>
              <a:rPr lang="en-US" sz="4400" dirty="0" err="1"/>
              <a:t>Cómo</a:t>
            </a:r>
            <a:r>
              <a:rPr lang="en-US" sz="4400" dirty="0"/>
              <a:t> se </a:t>
            </a:r>
            <a:r>
              <a:rPr lang="en-US" sz="4400" dirty="0" err="1"/>
              <a:t>pronuncian</a:t>
            </a:r>
            <a:r>
              <a:rPr lang="en-US" sz="4400" dirty="0"/>
              <a:t> </a:t>
            </a:r>
            <a:r>
              <a:rPr lang="en-US" sz="4400" dirty="0" err="1"/>
              <a:t>estas</a:t>
            </a:r>
            <a:r>
              <a:rPr lang="en-US" sz="4400" dirty="0"/>
              <a:t> palabras?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138463"/>
            <a:ext cx="12192000" cy="3649133"/>
          </a:xfrm>
        </p:spPr>
        <p:txBody>
          <a:bodyPr>
            <a:normAutofit fontScale="92500" lnSpcReduction="10000"/>
          </a:bodyPr>
          <a:lstStyle/>
          <a:p>
            <a:r>
              <a:rPr lang="en-US" sz="4400" dirty="0"/>
              <a:t>queso </a:t>
            </a:r>
            <a:r>
              <a:rPr lang="en-US" sz="3200" dirty="0"/>
              <a:t>(cheese)</a:t>
            </a:r>
            <a:r>
              <a:rPr lang="en-US" sz="4400" dirty="0"/>
              <a:t>			</a:t>
            </a:r>
            <a:r>
              <a:rPr lang="en-US" sz="4400" dirty="0" err="1"/>
              <a:t>queja</a:t>
            </a:r>
            <a:r>
              <a:rPr lang="en-US" sz="4400" dirty="0"/>
              <a:t> </a:t>
            </a:r>
            <a:r>
              <a:rPr lang="en-US" sz="3200" dirty="0"/>
              <a:t>(complaint)</a:t>
            </a:r>
            <a:r>
              <a:rPr lang="en-US" sz="4400" dirty="0"/>
              <a:t>		</a:t>
            </a:r>
            <a:r>
              <a:rPr lang="en-US" sz="4400" dirty="0" err="1"/>
              <a:t>quiosco</a:t>
            </a:r>
            <a:r>
              <a:rPr lang="en-US" sz="4400" dirty="0"/>
              <a:t> </a:t>
            </a:r>
            <a:r>
              <a:rPr lang="en-US" sz="3800" dirty="0"/>
              <a:t>(</a:t>
            </a:r>
            <a:r>
              <a:rPr lang="en-US" sz="3800" dirty="0" err="1"/>
              <a:t>newstand</a:t>
            </a:r>
            <a:r>
              <a:rPr lang="en-US" sz="3800" dirty="0"/>
              <a:t>)</a:t>
            </a:r>
          </a:p>
          <a:p>
            <a:r>
              <a:rPr lang="en-US" sz="4400" dirty="0" err="1"/>
              <a:t>quebrar</a:t>
            </a:r>
            <a:r>
              <a:rPr lang="en-US" sz="4400" dirty="0"/>
              <a:t> </a:t>
            </a:r>
            <a:r>
              <a:rPr lang="en-US" sz="3200" dirty="0"/>
              <a:t>(broken)</a:t>
            </a:r>
            <a:r>
              <a:rPr lang="en-US" sz="4400" dirty="0"/>
              <a:t>		</a:t>
            </a:r>
            <a:r>
              <a:rPr lang="en-US" sz="4400" dirty="0" err="1"/>
              <a:t>querido</a:t>
            </a:r>
            <a:r>
              <a:rPr lang="en-US" sz="4400" dirty="0"/>
              <a:t> </a:t>
            </a:r>
            <a:r>
              <a:rPr lang="en-US" sz="3200" dirty="0"/>
              <a:t>(dear)</a:t>
            </a:r>
            <a:r>
              <a:rPr lang="en-US" sz="4400" dirty="0"/>
              <a:t>			</a:t>
            </a:r>
            <a:r>
              <a:rPr lang="en-US" sz="4400" dirty="0" err="1"/>
              <a:t>quietud</a:t>
            </a:r>
            <a:r>
              <a:rPr lang="en-US" sz="4400" dirty="0"/>
              <a:t> </a:t>
            </a:r>
            <a:r>
              <a:rPr lang="en-US" sz="3800" dirty="0"/>
              <a:t>(stillness)</a:t>
            </a:r>
          </a:p>
          <a:p>
            <a:r>
              <a:rPr lang="en-US" sz="4300" dirty="0" err="1"/>
              <a:t>química</a:t>
            </a:r>
            <a:r>
              <a:rPr lang="en-US" sz="4000" dirty="0"/>
              <a:t> </a:t>
            </a:r>
            <a:r>
              <a:rPr lang="en-US" sz="3200" dirty="0"/>
              <a:t>(chemistry)	</a:t>
            </a:r>
            <a:r>
              <a:rPr lang="en-US" sz="4300" dirty="0"/>
              <a:t>quince</a:t>
            </a:r>
            <a:r>
              <a:rPr lang="en-US" sz="5400" dirty="0"/>
              <a:t> </a:t>
            </a:r>
            <a:r>
              <a:rPr lang="en-US" sz="3500" dirty="0"/>
              <a:t>(fifteen) </a:t>
            </a:r>
            <a:r>
              <a:rPr lang="en-US" sz="4400" dirty="0"/>
              <a:t>		</a:t>
            </a:r>
            <a:r>
              <a:rPr lang="en-US" sz="4400" dirty="0" err="1"/>
              <a:t>quien</a:t>
            </a:r>
            <a:r>
              <a:rPr lang="en-US" sz="4400" dirty="0"/>
              <a:t> </a:t>
            </a:r>
            <a:r>
              <a:rPr lang="en-US" sz="3500" dirty="0"/>
              <a:t>(who)</a:t>
            </a:r>
            <a:r>
              <a:rPr lang="en-US" sz="4400" dirty="0"/>
              <a:t>	</a:t>
            </a:r>
            <a:endParaRPr lang="en-US" sz="3200" dirty="0"/>
          </a:p>
          <a:p>
            <a:endParaRPr lang="en-US" sz="3200" dirty="0"/>
          </a:p>
          <a:p>
            <a:pPr marL="0" indent="0">
              <a:buNone/>
            </a:pPr>
            <a:r>
              <a:rPr lang="en-US" sz="4400" dirty="0"/>
              <a:t>qua			que			qui			</a:t>
            </a:r>
          </a:p>
        </p:txBody>
      </p:sp>
    </p:spTree>
    <p:extLst>
      <p:ext uri="{BB962C8B-B14F-4D97-AF65-F5344CB8AC3E}">
        <p14:creationId xmlns:p14="http://schemas.microsoft.com/office/powerpoint/2010/main" val="394828714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6600" b="1" dirty="0"/>
              <a:t>R</a:t>
            </a:r>
            <a:r>
              <a:rPr lang="en-US" sz="16600" b="1" cap="none" dirty="0"/>
              <a:t>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72627" y="4568383"/>
            <a:ext cx="213507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>
                <a:solidFill>
                  <a:srgbClr val="B4FC85"/>
                </a:solidFill>
              </a:rPr>
              <a:t>r</a:t>
            </a:r>
            <a:r>
              <a:rPr lang="en-US" sz="8800" dirty="0" err="1"/>
              <a:t>osa</a:t>
            </a:r>
            <a:endParaRPr lang="en-US" sz="8800" dirty="0"/>
          </a:p>
        </p:txBody>
      </p:sp>
      <p:sp>
        <p:nvSpPr>
          <p:cNvPr id="8" name="TextBox 7"/>
          <p:cNvSpPr txBox="1"/>
          <p:nvPr/>
        </p:nvSpPr>
        <p:spPr>
          <a:xfrm>
            <a:off x="3416968" y="637673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972627" y="2491612"/>
            <a:ext cx="110703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/>
              <a:t>ere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37050" y="797187"/>
            <a:ext cx="5880176" cy="488171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795845" y="5866492"/>
            <a:ext cx="30812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RRRRRRRRRRRRR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5354" y="6014933"/>
            <a:ext cx="14063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>
                <a:solidFill>
                  <a:srgbClr val="B4FC85"/>
                </a:solidFill>
              </a:rPr>
              <a:t>Fuerte</a:t>
            </a:r>
            <a:endParaRPr lang="en-US" sz="3600" dirty="0">
              <a:solidFill>
                <a:srgbClr val="B4FC8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013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/>
              <a:t>¿</a:t>
            </a:r>
            <a:r>
              <a:rPr lang="en-US" sz="4400" dirty="0" err="1"/>
              <a:t>Cómo</a:t>
            </a:r>
            <a:r>
              <a:rPr lang="en-US" sz="4400" dirty="0"/>
              <a:t> se </a:t>
            </a:r>
            <a:r>
              <a:rPr lang="en-US" sz="4400" dirty="0" err="1"/>
              <a:t>pronuncian</a:t>
            </a:r>
            <a:r>
              <a:rPr lang="en-US" sz="4400" dirty="0"/>
              <a:t> </a:t>
            </a:r>
            <a:r>
              <a:rPr lang="en-US" sz="4400" dirty="0" err="1"/>
              <a:t>estas</a:t>
            </a:r>
            <a:r>
              <a:rPr lang="en-US" sz="4400" dirty="0"/>
              <a:t> palabras?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138463"/>
            <a:ext cx="11724238" cy="3649133"/>
          </a:xfrm>
        </p:spPr>
        <p:txBody>
          <a:bodyPr>
            <a:normAutofit fontScale="92500" lnSpcReduction="10000"/>
          </a:bodyPr>
          <a:lstStyle/>
          <a:p>
            <a:r>
              <a:rPr lang="en-US" sz="4400" dirty="0" err="1"/>
              <a:t>rueda</a:t>
            </a:r>
            <a:r>
              <a:rPr lang="en-US" sz="4400" dirty="0"/>
              <a:t> </a:t>
            </a:r>
            <a:r>
              <a:rPr lang="en-US" sz="3200" dirty="0"/>
              <a:t>(wheel)</a:t>
            </a:r>
            <a:r>
              <a:rPr lang="en-US" sz="4400" dirty="0"/>
              <a:t>			rojo </a:t>
            </a:r>
            <a:r>
              <a:rPr lang="en-US" sz="3200" dirty="0"/>
              <a:t>(red)</a:t>
            </a:r>
            <a:r>
              <a:rPr lang="en-US" sz="4400" dirty="0"/>
              <a:t>			</a:t>
            </a:r>
            <a:r>
              <a:rPr lang="en-US" sz="4400" dirty="0" err="1"/>
              <a:t>río</a:t>
            </a:r>
            <a:r>
              <a:rPr lang="en-US" sz="4400" dirty="0"/>
              <a:t> </a:t>
            </a:r>
            <a:r>
              <a:rPr lang="en-US" sz="3800" dirty="0"/>
              <a:t>(river)</a:t>
            </a:r>
          </a:p>
          <a:p>
            <a:r>
              <a:rPr lang="en-US" sz="4400" dirty="0"/>
              <a:t>rana </a:t>
            </a:r>
            <a:r>
              <a:rPr lang="en-US" sz="3200" dirty="0"/>
              <a:t>(frog)</a:t>
            </a:r>
            <a:r>
              <a:rPr lang="en-US" sz="4400" dirty="0"/>
              <a:t>					</a:t>
            </a:r>
            <a:r>
              <a:rPr lang="en-US" sz="4400" dirty="0" err="1"/>
              <a:t>roca</a:t>
            </a:r>
            <a:r>
              <a:rPr lang="en-US" sz="4400" dirty="0"/>
              <a:t> </a:t>
            </a:r>
            <a:r>
              <a:rPr lang="en-US" sz="3200" dirty="0"/>
              <a:t>(rock)</a:t>
            </a:r>
            <a:r>
              <a:rPr lang="en-US" sz="4400" dirty="0"/>
              <a:t>		</a:t>
            </a:r>
            <a:r>
              <a:rPr lang="en-US" sz="4400" dirty="0" err="1"/>
              <a:t>ropa</a:t>
            </a:r>
            <a:r>
              <a:rPr lang="en-US" sz="4400" dirty="0"/>
              <a:t> </a:t>
            </a:r>
            <a:r>
              <a:rPr lang="en-US" sz="3800" dirty="0"/>
              <a:t>(clothes)</a:t>
            </a:r>
          </a:p>
          <a:p>
            <a:r>
              <a:rPr lang="en-US" sz="4300" dirty="0" err="1"/>
              <a:t>rebelde</a:t>
            </a:r>
            <a:r>
              <a:rPr lang="en-US" sz="4000" dirty="0"/>
              <a:t> </a:t>
            </a:r>
            <a:r>
              <a:rPr lang="en-US" sz="3200" dirty="0"/>
              <a:t>(rebel)</a:t>
            </a:r>
            <a:r>
              <a:rPr lang="en-US" sz="4400" dirty="0"/>
              <a:t>			</a:t>
            </a:r>
            <a:r>
              <a:rPr lang="en-US" sz="4400" dirty="0" err="1"/>
              <a:t>ruido</a:t>
            </a:r>
            <a:r>
              <a:rPr lang="en-US" sz="5400" dirty="0"/>
              <a:t> </a:t>
            </a:r>
            <a:r>
              <a:rPr lang="en-US" sz="3500" dirty="0"/>
              <a:t>(noise) </a:t>
            </a:r>
            <a:r>
              <a:rPr lang="en-US" sz="4400" dirty="0"/>
              <a:t>	</a:t>
            </a:r>
            <a:r>
              <a:rPr lang="en-US" sz="4400" dirty="0" err="1"/>
              <a:t>rutina</a:t>
            </a:r>
            <a:r>
              <a:rPr lang="en-US" sz="4400" dirty="0"/>
              <a:t> </a:t>
            </a:r>
            <a:r>
              <a:rPr lang="en-US" sz="3500" dirty="0"/>
              <a:t>(routine)</a:t>
            </a:r>
            <a:r>
              <a:rPr lang="en-US" sz="4400" dirty="0"/>
              <a:t>	</a:t>
            </a:r>
            <a:endParaRPr lang="en-US" sz="3200" dirty="0"/>
          </a:p>
          <a:p>
            <a:endParaRPr lang="en-US" sz="3200" dirty="0"/>
          </a:p>
          <a:p>
            <a:pPr marL="0" indent="0">
              <a:buNone/>
            </a:pPr>
            <a:r>
              <a:rPr lang="en-US" sz="4400" dirty="0" err="1"/>
              <a:t>ra</a:t>
            </a:r>
            <a:r>
              <a:rPr lang="en-US" sz="4400" dirty="0"/>
              <a:t>			re			</a:t>
            </a:r>
            <a:r>
              <a:rPr lang="en-US" sz="4400" dirty="0" err="1"/>
              <a:t>ri</a:t>
            </a:r>
            <a:r>
              <a:rPr lang="en-US" sz="4400" dirty="0"/>
              <a:t>				</a:t>
            </a:r>
            <a:r>
              <a:rPr lang="en-US" sz="4400" dirty="0" err="1"/>
              <a:t>ro</a:t>
            </a:r>
            <a:r>
              <a:rPr lang="en-US" sz="4400" dirty="0"/>
              <a:t>			</a:t>
            </a:r>
            <a:r>
              <a:rPr lang="en-US" sz="4400" dirty="0" err="1"/>
              <a:t>ru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7031476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6600" b="1" dirty="0"/>
              <a:t>R</a:t>
            </a:r>
            <a:r>
              <a:rPr lang="en-US" sz="16600" b="1" cap="none" dirty="0"/>
              <a:t>R </a:t>
            </a:r>
            <a:r>
              <a:rPr lang="en-US" sz="16600" b="1" cap="none" dirty="0" err="1"/>
              <a:t>rr</a:t>
            </a:r>
            <a:endParaRPr lang="en-US" sz="16600" b="1" cap="none" dirty="0"/>
          </a:p>
        </p:txBody>
      </p:sp>
      <p:sp>
        <p:nvSpPr>
          <p:cNvPr id="4" name="TextBox 3"/>
          <p:cNvSpPr txBox="1"/>
          <p:nvPr/>
        </p:nvSpPr>
        <p:spPr>
          <a:xfrm>
            <a:off x="972627" y="4568383"/>
            <a:ext cx="473911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/>
              <a:t>ferrocarril</a:t>
            </a:r>
            <a:endParaRPr lang="en-US" sz="8800" dirty="0"/>
          </a:p>
        </p:txBody>
      </p:sp>
      <p:sp>
        <p:nvSpPr>
          <p:cNvPr id="8" name="TextBox 7"/>
          <p:cNvSpPr txBox="1"/>
          <p:nvPr/>
        </p:nvSpPr>
        <p:spPr>
          <a:xfrm>
            <a:off x="3416968" y="637673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972627" y="2491612"/>
            <a:ext cx="134908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/>
              <a:t>erre</a:t>
            </a:r>
            <a:endParaRPr lang="en-US" sz="5400" dirty="0"/>
          </a:p>
        </p:txBody>
      </p:sp>
      <p:pic>
        <p:nvPicPr>
          <p:cNvPr id="10" name="Picture 9" descr="GM43_train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2043" y="1128688"/>
            <a:ext cx="5414211" cy="364917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85354" y="6014933"/>
            <a:ext cx="14063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>
                <a:solidFill>
                  <a:srgbClr val="B4FC85"/>
                </a:solidFill>
              </a:rPr>
              <a:t>Fuerte</a:t>
            </a:r>
            <a:endParaRPr lang="en-US" sz="3600" dirty="0">
              <a:solidFill>
                <a:srgbClr val="B4FC85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78176" y="4999270"/>
            <a:ext cx="30812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RRRRRRRRRRRRR</a:t>
            </a:r>
          </a:p>
        </p:txBody>
      </p:sp>
    </p:spTree>
    <p:extLst>
      <p:ext uri="{BB962C8B-B14F-4D97-AF65-F5344CB8AC3E}">
        <p14:creationId xmlns:p14="http://schemas.microsoft.com/office/powerpoint/2010/main" val="1563510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6600" b="1" dirty="0"/>
              <a:t>R</a:t>
            </a:r>
            <a:r>
              <a:rPr lang="en-US" sz="16600" b="1" cap="none" dirty="0"/>
              <a:t>R </a:t>
            </a:r>
            <a:r>
              <a:rPr lang="en-US" sz="16600" b="1" cap="none" dirty="0" err="1"/>
              <a:t>rr</a:t>
            </a:r>
            <a:endParaRPr lang="en-US" sz="16600" b="1" cap="none" dirty="0"/>
          </a:p>
        </p:txBody>
      </p:sp>
      <p:sp>
        <p:nvSpPr>
          <p:cNvPr id="4" name="TextBox 3"/>
          <p:cNvSpPr txBox="1"/>
          <p:nvPr/>
        </p:nvSpPr>
        <p:spPr>
          <a:xfrm>
            <a:off x="972627" y="4568383"/>
            <a:ext cx="270093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/>
              <a:t>perro</a:t>
            </a:r>
            <a:endParaRPr lang="en-US" sz="8800" dirty="0"/>
          </a:p>
        </p:txBody>
      </p:sp>
      <p:sp>
        <p:nvSpPr>
          <p:cNvPr id="8" name="TextBox 7"/>
          <p:cNvSpPr txBox="1"/>
          <p:nvPr/>
        </p:nvSpPr>
        <p:spPr>
          <a:xfrm>
            <a:off x="3416968" y="637673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972627" y="2491612"/>
            <a:ext cx="134908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/>
              <a:t>erre</a:t>
            </a:r>
            <a:endParaRPr lang="en-US" sz="5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9516" y="1337732"/>
            <a:ext cx="6199355" cy="464951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6520162" y="6045710"/>
            <a:ext cx="30812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RRRRRRRRRRRRR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37837" y="6014933"/>
            <a:ext cx="14063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>
                <a:solidFill>
                  <a:srgbClr val="B4FC85"/>
                </a:solidFill>
              </a:rPr>
              <a:t>Fuerte</a:t>
            </a:r>
            <a:endParaRPr lang="en-US" sz="3600" dirty="0">
              <a:solidFill>
                <a:srgbClr val="B4FC8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2803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6600" b="1" dirty="0" err="1"/>
              <a:t>S</a:t>
            </a:r>
            <a:r>
              <a:rPr lang="en-US" sz="16600" b="1" cap="none" dirty="0" err="1"/>
              <a:t>s</a:t>
            </a:r>
            <a:endParaRPr lang="en-US" sz="16600" b="1" cap="none" dirty="0"/>
          </a:p>
        </p:txBody>
      </p:sp>
      <p:sp>
        <p:nvSpPr>
          <p:cNvPr id="4" name="TextBox 3"/>
          <p:cNvSpPr txBox="1"/>
          <p:nvPr/>
        </p:nvSpPr>
        <p:spPr>
          <a:xfrm>
            <a:off x="972627" y="4568383"/>
            <a:ext cx="235352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/>
              <a:t>sapo</a:t>
            </a:r>
            <a:endParaRPr lang="en-US" sz="8800" dirty="0"/>
          </a:p>
        </p:txBody>
      </p:sp>
      <p:sp>
        <p:nvSpPr>
          <p:cNvPr id="8" name="TextBox 7"/>
          <p:cNvSpPr txBox="1"/>
          <p:nvPr/>
        </p:nvSpPr>
        <p:spPr>
          <a:xfrm>
            <a:off x="3416968" y="637673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972627" y="2491612"/>
            <a:ext cx="114486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/>
              <a:t>ese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68300" y="846337"/>
            <a:ext cx="6448926" cy="4445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76689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/>
              <a:t>¿</a:t>
            </a:r>
            <a:r>
              <a:rPr lang="en-US" sz="4400" dirty="0" err="1"/>
              <a:t>Cómo</a:t>
            </a:r>
            <a:r>
              <a:rPr lang="en-US" sz="4400" dirty="0"/>
              <a:t> se </a:t>
            </a:r>
            <a:r>
              <a:rPr lang="en-US" sz="4400" dirty="0" err="1"/>
              <a:t>pronuncian</a:t>
            </a:r>
            <a:r>
              <a:rPr lang="en-US" sz="4400" dirty="0"/>
              <a:t> </a:t>
            </a:r>
            <a:r>
              <a:rPr lang="en-US" sz="4400" dirty="0" err="1"/>
              <a:t>estas</a:t>
            </a:r>
            <a:r>
              <a:rPr lang="en-US" sz="4400" dirty="0"/>
              <a:t> palabras?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2138463"/>
            <a:ext cx="11968681" cy="3649133"/>
          </a:xfrm>
        </p:spPr>
        <p:txBody>
          <a:bodyPr>
            <a:normAutofit fontScale="92500" lnSpcReduction="20000"/>
          </a:bodyPr>
          <a:lstStyle/>
          <a:p>
            <a:r>
              <a:rPr lang="en-US" sz="4400" dirty="0" err="1"/>
              <a:t>sartén</a:t>
            </a:r>
            <a:r>
              <a:rPr lang="en-US" sz="4400" dirty="0"/>
              <a:t> </a:t>
            </a:r>
            <a:r>
              <a:rPr lang="en-US" sz="3200" dirty="0"/>
              <a:t>(frying pan)</a:t>
            </a:r>
            <a:r>
              <a:rPr lang="en-US" sz="4400" dirty="0"/>
              <a:t>	</a:t>
            </a:r>
            <a:r>
              <a:rPr lang="en-US" sz="4400" dirty="0" err="1"/>
              <a:t>sorbrina</a:t>
            </a:r>
            <a:r>
              <a:rPr lang="en-US" sz="4400" dirty="0"/>
              <a:t> </a:t>
            </a:r>
            <a:r>
              <a:rPr lang="en-US" sz="3200" dirty="0"/>
              <a:t>(niece)</a:t>
            </a:r>
            <a:r>
              <a:rPr lang="en-US" sz="4400" dirty="0"/>
              <a:t>				</a:t>
            </a:r>
            <a:r>
              <a:rPr lang="en-US" sz="4400" dirty="0" err="1"/>
              <a:t>saltar</a:t>
            </a:r>
            <a:r>
              <a:rPr lang="en-US" sz="4400" dirty="0"/>
              <a:t> </a:t>
            </a:r>
            <a:r>
              <a:rPr lang="en-US" sz="3800" dirty="0"/>
              <a:t>(jump)</a:t>
            </a:r>
          </a:p>
          <a:p>
            <a:r>
              <a:rPr lang="en-US" sz="4400" dirty="0" err="1"/>
              <a:t>secadora</a:t>
            </a:r>
            <a:r>
              <a:rPr lang="en-US" sz="4400" dirty="0"/>
              <a:t> </a:t>
            </a:r>
            <a:r>
              <a:rPr lang="en-US" sz="3200" dirty="0"/>
              <a:t>(dryer)</a:t>
            </a:r>
            <a:r>
              <a:rPr lang="en-US" sz="4400" dirty="0"/>
              <a:t>	</a:t>
            </a:r>
            <a:r>
              <a:rPr lang="en-US" sz="4400" dirty="0" err="1"/>
              <a:t>sufrimiento</a:t>
            </a:r>
            <a:r>
              <a:rPr lang="en-US" sz="4400" dirty="0"/>
              <a:t> </a:t>
            </a:r>
            <a:r>
              <a:rPr lang="en-US" sz="3200" dirty="0"/>
              <a:t>(suffering)</a:t>
            </a:r>
            <a:r>
              <a:rPr lang="en-US" sz="4400" dirty="0"/>
              <a:t>	</a:t>
            </a:r>
            <a:r>
              <a:rPr lang="en-US" sz="4400" dirty="0" err="1"/>
              <a:t>sal</a:t>
            </a:r>
            <a:r>
              <a:rPr lang="en-US" sz="4400" dirty="0"/>
              <a:t> </a:t>
            </a:r>
            <a:r>
              <a:rPr lang="en-US" sz="3800" dirty="0"/>
              <a:t>(salt)</a:t>
            </a:r>
          </a:p>
          <a:p>
            <a:r>
              <a:rPr lang="en-US" sz="4000" dirty="0" err="1"/>
              <a:t>silla</a:t>
            </a:r>
            <a:r>
              <a:rPr lang="en-US" sz="4000" dirty="0"/>
              <a:t> </a:t>
            </a:r>
            <a:r>
              <a:rPr lang="en-US" sz="3200" dirty="0"/>
              <a:t>(chair)</a:t>
            </a:r>
            <a:r>
              <a:rPr lang="en-US" sz="4400" dirty="0"/>
              <a:t>				</a:t>
            </a:r>
            <a:r>
              <a:rPr lang="en-US" sz="4300" dirty="0" err="1"/>
              <a:t>sandía</a:t>
            </a:r>
            <a:r>
              <a:rPr lang="en-US" sz="5400" dirty="0"/>
              <a:t> </a:t>
            </a:r>
            <a:r>
              <a:rPr lang="en-US" sz="3500" dirty="0"/>
              <a:t>(watermelon)</a:t>
            </a:r>
            <a:r>
              <a:rPr lang="en-US" sz="5400" dirty="0"/>
              <a:t>	</a:t>
            </a:r>
            <a:r>
              <a:rPr lang="en-US" sz="4400" dirty="0"/>
              <a:t>	</a:t>
            </a:r>
            <a:r>
              <a:rPr lang="en-US" sz="4400" dirty="0" err="1"/>
              <a:t>Sábado</a:t>
            </a:r>
            <a:r>
              <a:rPr lang="en-US" sz="5400" dirty="0"/>
              <a:t> </a:t>
            </a:r>
            <a:r>
              <a:rPr lang="en-US" sz="3500" dirty="0"/>
              <a:t>(Saturday) </a:t>
            </a:r>
            <a:r>
              <a:rPr lang="en-US" sz="4400" dirty="0"/>
              <a:t>					</a:t>
            </a:r>
            <a:endParaRPr lang="en-US" sz="3200" dirty="0"/>
          </a:p>
          <a:p>
            <a:endParaRPr lang="en-US" sz="3200" dirty="0"/>
          </a:p>
          <a:p>
            <a:pPr marL="0" indent="0">
              <a:buNone/>
            </a:pPr>
            <a:r>
              <a:rPr lang="en-US" sz="4400" dirty="0" err="1"/>
              <a:t>sa</a:t>
            </a:r>
            <a:r>
              <a:rPr lang="en-US" sz="4400" dirty="0"/>
              <a:t>			se		</a:t>
            </a:r>
            <a:r>
              <a:rPr lang="en-US" sz="4400" dirty="0" err="1"/>
              <a:t>si</a:t>
            </a:r>
            <a:r>
              <a:rPr lang="en-US" sz="4400" dirty="0"/>
              <a:t>				so			</a:t>
            </a:r>
            <a:r>
              <a:rPr lang="en-US" sz="4400" dirty="0" err="1"/>
              <a:t>su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70818164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6600" b="1" dirty="0"/>
              <a:t>T</a:t>
            </a:r>
            <a:r>
              <a:rPr lang="en-US" sz="16600" b="1" cap="none" dirty="0"/>
              <a:t>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72627" y="4568383"/>
            <a:ext cx="1955985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/>
              <a:t>tina</a:t>
            </a:r>
            <a:endParaRPr lang="en-US" sz="8800" dirty="0"/>
          </a:p>
        </p:txBody>
      </p:sp>
      <p:sp>
        <p:nvSpPr>
          <p:cNvPr id="8" name="TextBox 7"/>
          <p:cNvSpPr txBox="1"/>
          <p:nvPr/>
        </p:nvSpPr>
        <p:spPr>
          <a:xfrm>
            <a:off x="3416968" y="637673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972627" y="2491612"/>
            <a:ext cx="75482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/>
              <a:t>te</a:t>
            </a:r>
            <a:endParaRPr lang="en-US" sz="5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63168" y="854025"/>
            <a:ext cx="5728368" cy="5121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83206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/>
              <a:t>¿</a:t>
            </a:r>
            <a:r>
              <a:rPr lang="en-US" sz="4400" dirty="0" err="1"/>
              <a:t>Cómo</a:t>
            </a:r>
            <a:r>
              <a:rPr lang="en-US" sz="4400" dirty="0"/>
              <a:t> se </a:t>
            </a:r>
            <a:r>
              <a:rPr lang="en-US" sz="4400" dirty="0" err="1"/>
              <a:t>pronuncian</a:t>
            </a:r>
            <a:r>
              <a:rPr lang="en-US" sz="4400" dirty="0"/>
              <a:t> </a:t>
            </a:r>
            <a:r>
              <a:rPr lang="en-US" sz="4400" dirty="0" err="1"/>
              <a:t>estas</a:t>
            </a:r>
            <a:r>
              <a:rPr lang="en-US" sz="4400" dirty="0"/>
              <a:t> palabras?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2138463"/>
            <a:ext cx="11968681" cy="3649133"/>
          </a:xfrm>
        </p:spPr>
        <p:txBody>
          <a:bodyPr>
            <a:normAutofit fontScale="92500" lnSpcReduction="20000"/>
          </a:bodyPr>
          <a:lstStyle/>
          <a:p>
            <a:r>
              <a:rPr lang="en-US" sz="4400" dirty="0" err="1"/>
              <a:t>tigre</a:t>
            </a:r>
            <a:r>
              <a:rPr lang="en-US" sz="4400" dirty="0"/>
              <a:t> </a:t>
            </a:r>
            <a:r>
              <a:rPr lang="en-US" sz="3200" dirty="0"/>
              <a:t>(tiger)</a:t>
            </a:r>
            <a:r>
              <a:rPr lang="en-US" sz="4400" dirty="0"/>
              <a:t>		</a:t>
            </a:r>
            <a:r>
              <a:rPr lang="en-US" sz="4400" dirty="0" err="1"/>
              <a:t>talla</a:t>
            </a:r>
            <a:r>
              <a:rPr lang="en-US" sz="4400" dirty="0"/>
              <a:t> </a:t>
            </a:r>
            <a:r>
              <a:rPr lang="en-US" sz="3200" dirty="0"/>
              <a:t>(size)</a:t>
            </a:r>
            <a:r>
              <a:rPr lang="en-US" sz="4400" dirty="0"/>
              <a:t>				</a:t>
            </a:r>
            <a:r>
              <a:rPr lang="en-US" sz="4400" dirty="0" err="1"/>
              <a:t>techo</a:t>
            </a:r>
            <a:r>
              <a:rPr lang="en-US" sz="4400" dirty="0"/>
              <a:t> </a:t>
            </a:r>
            <a:r>
              <a:rPr lang="en-US" sz="3800" dirty="0"/>
              <a:t>(roof)</a:t>
            </a:r>
          </a:p>
          <a:p>
            <a:r>
              <a:rPr lang="en-US" sz="4400" dirty="0"/>
              <a:t>tapa </a:t>
            </a:r>
            <a:r>
              <a:rPr lang="en-US" sz="3200" dirty="0"/>
              <a:t>(lid)</a:t>
            </a:r>
            <a:r>
              <a:rPr lang="en-US" sz="4400" dirty="0"/>
              <a:t>			</a:t>
            </a:r>
            <a:r>
              <a:rPr lang="en-US" sz="4400" dirty="0" err="1"/>
              <a:t>teatro</a:t>
            </a:r>
            <a:r>
              <a:rPr lang="en-US" sz="4400" dirty="0"/>
              <a:t> </a:t>
            </a:r>
            <a:r>
              <a:rPr lang="en-US" sz="3200" dirty="0"/>
              <a:t>(theater)</a:t>
            </a:r>
            <a:r>
              <a:rPr lang="en-US" sz="4400" dirty="0"/>
              <a:t>	</a:t>
            </a:r>
            <a:r>
              <a:rPr lang="en-US" sz="4400" dirty="0" err="1"/>
              <a:t>tiempo</a:t>
            </a:r>
            <a:r>
              <a:rPr lang="en-US" sz="4400" dirty="0"/>
              <a:t> </a:t>
            </a:r>
            <a:r>
              <a:rPr lang="en-US" sz="3800" dirty="0"/>
              <a:t>(time)</a:t>
            </a:r>
          </a:p>
          <a:p>
            <a:r>
              <a:rPr lang="en-US" sz="4000" dirty="0" err="1"/>
              <a:t>tijeras</a:t>
            </a:r>
            <a:r>
              <a:rPr lang="en-US" sz="4000" dirty="0"/>
              <a:t> </a:t>
            </a:r>
            <a:r>
              <a:rPr lang="en-US" sz="3200" dirty="0"/>
              <a:t>(scissors)</a:t>
            </a:r>
            <a:r>
              <a:rPr lang="en-US" sz="4400" dirty="0"/>
              <a:t>	</a:t>
            </a:r>
            <a:r>
              <a:rPr lang="en-US" sz="4400" dirty="0" err="1"/>
              <a:t>toalla</a:t>
            </a:r>
            <a:r>
              <a:rPr lang="en-US" sz="5400" dirty="0"/>
              <a:t> </a:t>
            </a:r>
            <a:r>
              <a:rPr lang="en-US" sz="3500" dirty="0"/>
              <a:t>(towel)</a:t>
            </a:r>
            <a:r>
              <a:rPr lang="en-US" sz="5400" dirty="0"/>
              <a:t>		turista </a:t>
            </a:r>
            <a:r>
              <a:rPr lang="en-US" sz="3500" dirty="0"/>
              <a:t>(tourist) </a:t>
            </a:r>
            <a:r>
              <a:rPr lang="en-US" sz="4400" dirty="0"/>
              <a:t>					</a:t>
            </a:r>
            <a:endParaRPr lang="en-US" sz="3200" dirty="0"/>
          </a:p>
          <a:p>
            <a:endParaRPr lang="en-US" sz="3200" dirty="0"/>
          </a:p>
          <a:p>
            <a:pPr marL="0" indent="0">
              <a:buNone/>
            </a:pPr>
            <a:r>
              <a:rPr lang="en-US" sz="4400" dirty="0"/>
              <a:t>ta			</a:t>
            </a:r>
            <a:r>
              <a:rPr lang="en-US" sz="4400" dirty="0" err="1"/>
              <a:t>te</a:t>
            </a:r>
            <a:r>
              <a:rPr lang="en-US" sz="4400" dirty="0"/>
              <a:t>			</a:t>
            </a:r>
            <a:r>
              <a:rPr lang="en-US" sz="4400" dirty="0" err="1"/>
              <a:t>ti</a:t>
            </a:r>
            <a:r>
              <a:rPr lang="en-US" sz="4400" dirty="0"/>
              <a:t>			to			</a:t>
            </a:r>
            <a:r>
              <a:rPr lang="en-US" sz="4400" dirty="0" err="1"/>
              <a:t>tu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92131823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/>
              <a:t>¿</a:t>
            </a:r>
            <a:r>
              <a:rPr lang="en-US" sz="4400" dirty="0" err="1"/>
              <a:t>Cómo</a:t>
            </a:r>
            <a:r>
              <a:rPr lang="en-US" sz="4400" dirty="0"/>
              <a:t> se </a:t>
            </a:r>
            <a:r>
              <a:rPr lang="en-US" sz="4400" dirty="0" err="1"/>
              <a:t>pronuncian</a:t>
            </a:r>
            <a:r>
              <a:rPr lang="en-US" sz="4400" dirty="0"/>
              <a:t> </a:t>
            </a:r>
            <a:r>
              <a:rPr lang="en-US" sz="4400" dirty="0" err="1"/>
              <a:t>estas</a:t>
            </a:r>
            <a:r>
              <a:rPr lang="en-US" sz="4400" dirty="0"/>
              <a:t> palabras?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2138463"/>
            <a:ext cx="11968681" cy="3649133"/>
          </a:xfrm>
        </p:spPr>
        <p:txBody>
          <a:bodyPr>
            <a:normAutofit fontScale="92500" lnSpcReduction="20000"/>
          </a:bodyPr>
          <a:lstStyle/>
          <a:p>
            <a:r>
              <a:rPr lang="en-US" sz="4400" dirty="0" err="1"/>
              <a:t>trabajo</a:t>
            </a:r>
            <a:r>
              <a:rPr lang="en-US" sz="4400" dirty="0"/>
              <a:t> </a:t>
            </a:r>
            <a:r>
              <a:rPr lang="en-US" sz="3200" dirty="0"/>
              <a:t>(work)</a:t>
            </a:r>
            <a:r>
              <a:rPr lang="en-US" sz="4400" dirty="0"/>
              <a:t>			</a:t>
            </a:r>
            <a:r>
              <a:rPr lang="en-US" sz="4400" dirty="0" err="1"/>
              <a:t>tren</a:t>
            </a:r>
            <a:r>
              <a:rPr lang="en-US" sz="4400" dirty="0"/>
              <a:t> </a:t>
            </a:r>
            <a:r>
              <a:rPr lang="en-US" sz="3200" dirty="0"/>
              <a:t>(train)</a:t>
            </a:r>
            <a:r>
              <a:rPr lang="en-US" sz="4400" dirty="0"/>
              <a:t>			</a:t>
            </a:r>
            <a:r>
              <a:rPr lang="en-US" sz="4400" dirty="0" err="1"/>
              <a:t>tres</a:t>
            </a:r>
            <a:r>
              <a:rPr lang="en-US" sz="4400" dirty="0"/>
              <a:t>	 </a:t>
            </a:r>
            <a:r>
              <a:rPr lang="en-US" sz="3800" dirty="0"/>
              <a:t>(three)</a:t>
            </a:r>
          </a:p>
          <a:p>
            <a:r>
              <a:rPr lang="en-US" sz="4400" dirty="0" err="1"/>
              <a:t>tradición</a:t>
            </a:r>
            <a:r>
              <a:rPr lang="en-US" sz="4400" dirty="0"/>
              <a:t> </a:t>
            </a:r>
            <a:r>
              <a:rPr lang="en-US" sz="3200" dirty="0"/>
              <a:t>(tradition)</a:t>
            </a:r>
            <a:r>
              <a:rPr lang="en-US" sz="4400" dirty="0"/>
              <a:t>	triste </a:t>
            </a:r>
            <a:r>
              <a:rPr lang="en-US" sz="3200" dirty="0"/>
              <a:t>(sad)</a:t>
            </a:r>
            <a:r>
              <a:rPr lang="en-US" sz="4400" dirty="0"/>
              <a:t>			</a:t>
            </a:r>
            <a:r>
              <a:rPr lang="en-US" sz="4400" dirty="0" err="1"/>
              <a:t>triunfo</a:t>
            </a:r>
            <a:r>
              <a:rPr lang="en-US" sz="4400" dirty="0"/>
              <a:t> </a:t>
            </a:r>
            <a:r>
              <a:rPr lang="en-US" sz="3800" dirty="0"/>
              <a:t>(</a:t>
            </a:r>
            <a:r>
              <a:rPr lang="en-US" sz="3800" dirty="0" err="1"/>
              <a:t>truimph</a:t>
            </a:r>
            <a:r>
              <a:rPr lang="en-US" sz="3800" dirty="0"/>
              <a:t>)</a:t>
            </a:r>
          </a:p>
          <a:p>
            <a:r>
              <a:rPr lang="en-US" sz="4000" dirty="0" err="1"/>
              <a:t>trompeta</a:t>
            </a:r>
            <a:r>
              <a:rPr lang="en-US" sz="4000" dirty="0"/>
              <a:t> </a:t>
            </a:r>
            <a:r>
              <a:rPr lang="en-US" sz="3200" dirty="0"/>
              <a:t>(</a:t>
            </a:r>
            <a:r>
              <a:rPr lang="en-US" sz="3200" dirty="0" err="1"/>
              <a:t>trompet</a:t>
            </a:r>
            <a:r>
              <a:rPr lang="en-US" sz="3200" dirty="0"/>
              <a:t>)</a:t>
            </a:r>
            <a:r>
              <a:rPr lang="en-US" sz="4400" dirty="0"/>
              <a:t>	</a:t>
            </a:r>
            <a:r>
              <a:rPr lang="en-US" sz="4400" dirty="0" err="1"/>
              <a:t>tronco</a:t>
            </a:r>
            <a:r>
              <a:rPr lang="en-US" sz="5400" dirty="0"/>
              <a:t> </a:t>
            </a:r>
            <a:r>
              <a:rPr lang="en-US" sz="3500" dirty="0"/>
              <a:t>(trunk)</a:t>
            </a:r>
            <a:r>
              <a:rPr lang="en-US" sz="5400" dirty="0"/>
              <a:t>		</a:t>
            </a:r>
            <a:r>
              <a:rPr lang="en-US" sz="4300" dirty="0" err="1"/>
              <a:t>trueno</a:t>
            </a:r>
            <a:r>
              <a:rPr lang="en-US" sz="5400" dirty="0"/>
              <a:t> </a:t>
            </a:r>
            <a:r>
              <a:rPr lang="en-US" sz="3500" dirty="0"/>
              <a:t>(thunder) </a:t>
            </a:r>
            <a:r>
              <a:rPr lang="en-US" sz="4400" dirty="0"/>
              <a:t>					</a:t>
            </a:r>
            <a:endParaRPr lang="en-US" sz="3200" dirty="0"/>
          </a:p>
          <a:p>
            <a:endParaRPr lang="en-US" sz="3200" dirty="0"/>
          </a:p>
          <a:p>
            <a:pPr marL="0" indent="0">
              <a:buNone/>
            </a:pPr>
            <a:r>
              <a:rPr lang="en-US" sz="4400" dirty="0" err="1"/>
              <a:t>tra</a:t>
            </a:r>
            <a:r>
              <a:rPr lang="en-US" sz="4400" dirty="0"/>
              <a:t>			</a:t>
            </a:r>
            <a:r>
              <a:rPr lang="en-US" sz="4400" dirty="0" err="1"/>
              <a:t>tre</a:t>
            </a:r>
            <a:r>
              <a:rPr lang="en-US" sz="4400" dirty="0"/>
              <a:t>			tri			</a:t>
            </a:r>
            <a:r>
              <a:rPr lang="en-US" sz="4400" dirty="0" err="1"/>
              <a:t>tro</a:t>
            </a:r>
            <a:r>
              <a:rPr lang="en-US" sz="4400" dirty="0"/>
              <a:t>			</a:t>
            </a:r>
            <a:r>
              <a:rPr lang="en-US" sz="4400" dirty="0" err="1"/>
              <a:t>tru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8182106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6600" b="1" dirty="0" err="1"/>
              <a:t>Uu</a:t>
            </a:r>
            <a:endParaRPr lang="en-US" sz="16600" b="1" cap="none" dirty="0"/>
          </a:p>
        </p:txBody>
      </p:sp>
      <p:sp>
        <p:nvSpPr>
          <p:cNvPr id="4" name="TextBox 3"/>
          <p:cNvSpPr txBox="1"/>
          <p:nvPr/>
        </p:nvSpPr>
        <p:spPr>
          <a:xfrm>
            <a:off x="972627" y="4568383"/>
            <a:ext cx="2252796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/>
              <a:t>uvas</a:t>
            </a:r>
            <a:endParaRPr lang="en-US" sz="8800" dirty="0"/>
          </a:p>
        </p:txBody>
      </p:sp>
      <p:sp>
        <p:nvSpPr>
          <p:cNvPr id="8" name="TextBox 7"/>
          <p:cNvSpPr txBox="1"/>
          <p:nvPr/>
        </p:nvSpPr>
        <p:spPr>
          <a:xfrm>
            <a:off x="3416968" y="637673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972627" y="2491612"/>
            <a:ext cx="54854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/>
              <a:t>u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1" y="1158532"/>
            <a:ext cx="5919536" cy="493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8086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/>
              <a:t>¿</a:t>
            </a:r>
            <a:r>
              <a:rPr lang="en-US" sz="4400" dirty="0" err="1"/>
              <a:t>Cómo</a:t>
            </a:r>
            <a:r>
              <a:rPr lang="en-US" sz="4400" dirty="0"/>
              <a:t> se </a:t>
            </a:r>
            <a:r>
              <a:rPr lang="en-US" sz="4400" dirty="0" err="1"/>
              <a:t>pronuncian</a:t>
            </a:r>
            <a:r>
              <a:rPr lang="en-US" sz="4400" dirty="0"/>
              <a:t> </a:t>
            </a:r>
            <a:r>
              <a:rPr lang="en-US" sz="4400" dirty="0" err="1"/>
              <a:t>estas</a:t>
            </a:r>
            <a:r>
              <a:rPr lang="en-US" sz="4400" dirty="0"/>
              <a:t> palabras?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2138463"/>
            <a:ext cx="12095431" cy="3649133"/>
          </a:xfrm>
        </p:spPr>
        <p:txBody>
          <a:bodyPr>
            <a:normAutofit/>
          </a:bodyPr>
          <a:lstStyle/>
          <a:p>
            <a:r>
              <a:rPr lang="en-US" sz="4000" dirty="0" err="1"/>
              <a:t>uña</a:t>
            </a:r>
            <a:r>
              <a:rPr lang="en-US" sz="4400" dirty="0"/>
              <a:t> </a:t>
            </a:r>
            <a:r>
              <a:rPr lang="en-US" sz="3200" dirty="0"/>
              <a:t>(fingernail)</a:t>
            </a:r>
            <a:r>
              <a:rPr lang="en-US" sz="4400" dirty="0"/>
              <a:t>		 </a:t>
            </a:r>
            <a:r>
              <a:rPr lang="en-US" sz="4000" dirty="0" err="1"/>
              <a:t>unidad</a:t>
            </a:r>
            <a:r>
              <a:rPr lang="en-US" sz="4400" dirty="0"/>
              <a:t> </a:t>
            </a:r>
            <a:r>
              <a:rPr lang="en-US" sz="3200" dirty="0"/>
              <a:t>(unit)</a:t>
            </a:r>
            <a:r>
              <a:rPr lang="en-US" sz="4400" dirty="0"/>
              <a:t>				</a:t>
            </a:r>
            <a:r>
              <a:rPr lang="en-US" sz="4000" dirty="0" err="1"/>
              <a:t>urgencia</a:t>
            </a:r>
            <a:r>
              <a:rPr lang="en-US" sz="4400" dirty="0"/>
              <a:t> </a:t>
            </a:r>
            <a:r>
              <a:rPr lang="en-US" sz="3800" dirty="0"/>
              <a:t>(urgency)</a:t>
            </a:r>
          </a:p>
          <a:p>
            <a:r>
              <a:rPr lang="en-US" sz="4000" dirty="0"/>
              <a:t>uva</a:t>
            </a:r>
            <a:r>
              <a:rPr lang="en-US" sz="4400" dirty="0"/>
              <a:t> </a:t>
            </a:r>
            <a:r>
              <a:rPr lang="en-US" sz="3200" dirty="0"/>
              <a:t>(grapes)</a:t>
            </a:r>
            <a:r>
              <a:rPr lang="en-US" sz="4400" dirty="0"/>
              <a:t>			</a:t>
            </a:r>
            <a:r>
              <a:rPr lang="en-US" sz="4000" dirty="0" err="1"/>
              <a:t>unicornio</a:t>
            </a:r>
            <a:r>
              <a:rPr lang="en-US" sz="4400" dirty="0"/>
              <a:t> </a:t>
            </a:r>
            <a:r>
              <a:rPr lang="en-US" sz="3200" dirty="0"/>
              <a:t>(unicorn)</a:t>
            </a:r>
            <a:r>
              <a:rPr lang="en-US" sz="4400" dirty="0"/>
              <a:t>		</a:t>
            </a:r>
            <a:r>
              <a:rPr lang="en-US" sz="4000" dirty="0" err="1"/>
              <a:t>usado</a:t>
            </a:r>
            <a:r>
              <a:rPr lang="en-US" sz="4400" dirty="0"/>
              <a:t> </a:t>
            </a:r>
            <a:r>
              <a:rPr lang="en-US" sz="3800" dirty="0"/>
              <a:t>(used)</a:t>
            </a:r>
          </a:p>
          <a:p>
            <a:r>
              <a:rPr lang="en-US" sz="4000" dirty="0" err="1"/>
              <a:t>utensilio</a:t>
            </a:r>
            <a:r>
              <a:rPr lang="en-US" sz="4000" dirty="0"/>
              <a:t> </a:t>
            </a:r>
            <a:r>
              <a:rPr lang="en-US" sz="3200" dirty="0"/>
              <a:t>(utensil)</a:t>
            </a:r>
            <a:r>
              <a:rPr lang="en-US" sz="4400" dirty="0"/>
              <a:t>	</a:t>
            </a:r>
            <a:r>
              <a:rPr lang="en-US" sz="4000" dirty="0" err="1"/>
              <a:t>uniforme</a:t>
            </a:r>
            <a:r>
              <a:rPr lang="en-US" sz="5400" dirty="0"/>
              <a:t> </a:t>
            </a:r>
            <a:r>
              <a:rPr lang="en-US" sz="3500" dirty="0"/>
              <a:t>(uniform)</a:t>
            </a:r>
            <a:r>
              <a:rPr lang="en-US" sz="5400" dirty="0"/>
              <a:t>	</a:t>
            </a:r>
            <a:r>
              <a:rPr lang="en-US" sz="4000" dirty="0" err="1"/>
              <a:t>único</a:t>
            </a:r>
            <a:r>
              <a:rPr lang="en-US" sz="5400" dirty="0"/>
              <a:t> </a:t>
            </a:r>
            <a:r>
              <a:rPr lang="en-US" sz="3500" dirty="0"/>
              <a:t>(unique) </a:t>
            </a:r>
            <a:r>
              <a:rPr lang="en-US" sz="4400" dirty="0"/>
              <a:t>					</a:t>
            </a:r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67160412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4FA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6600" b="1" dirty="0" err="1"/>
              <a:t>V</a:t>
            </a:r>
            <a:r>
              <a:rPr lang="en-US" sz="16600" b="1" cap="none" dirty="0" err="1"/>
              <a:t>v</a:t>
            </a:r>
            <a:endParaRPr lang="en-US" sz="16600" b="1" cap="none" dirty="0"/>
          </a:p>
        </p:txBody>
      </p:sp>
      <p:sp>
        <p:nvSpPr>
          <p:cNvPr id="4" name="TextBox 3"/>
          <p:cNvSpPr txBox="1"/>
          <p:nvPr/>
        </p:nvSpPr>
        <p:spPr>
          <a:xfrm>
            <a:off x="972627" y="4568383"/>
            <a:ext cx="2227726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>
                <a:solidFill>
                  <a:srgbClr val="B4FC85"/>
                </a:solidFill>
              </a:rPr>
              <a:t>v</a:t>
            </a:r>
            <a:r>
              <a:rPr lang="en-US" sz="8800" dirty="0" err="1"/>
              <a:t>aca</a:t>
            </a:r>
            <a:endParaRPr lang="en-US" sz="8800" dirty="0"/>
          </a:p>
        </p:txBody>
      </p:sp>
      <p:sp>
        <p:nvSpPr>
          <p:cNvPr id="8" name="TextBox 7"/>
          <p:cNvSpPr txBox="1"/>
          <p:nvPr/>
        </p:nvSpPr>
        <p:spPr>
          <a:xfrm>
            <a:off x="3416968" y="637673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972627" y="2491612"/>
            <a:ext cx="218079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/>
              <a:t>ve</a:t>
            </a:r>
            <a:r>
              <a:rPr lang="en-US" sz="5400" dirty="0"/>
              <a:t>, </a:t>
            </a:r>
            <a:r>
              <a:rPr lang="en-US" sz="5400" dirty="0" err="1"/>
              <a:t>uve</a:t>
            </a:r>
            <a:endParaRPr lang="en-US" sz="5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01" b="100000" l="0" r="98438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99786" y="973059"/>
            <a:ext cx="7219018" cy="46881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75347" y="5916602"/>
            <a:ext cx="149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solidFill>
                  <a:srgbClr val="B4FC85"/>
                </a:solidFill>
              </a:rPr>
              <a:t>fuerte</a:t>
            </a:r>
            <a:endParaRPr lang="en-US" sz="3600" dirty="0">
              <a:solidFill>
                <a:srgbClr val="B4FC8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6964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/>
              <a:t>¿</a:t>
            </a:r>
            <a:r>
              <a:rPr lang="en-US" sz="4400" dirty="0" err="1"/>
              <a:t>Cómo</a:t>
            </a:r>
            <a:r>
              <a:rPr lang="en-US" sz="4400" dirty="0"/>
              <a:t> se </a:t>
            </a:r>
            <a:r>
              <a:rPr lang="en-US" sz="4400" dirty="0" err="1"/>
              <a:t>pronuncian</a:t>
            </a:r>
            <a:r>
              <a:rPr lang="en-US" sz="4400" dirty="0"/>
              <a:t> </a:t>
            </a:r>
            <a:r>
              <a:rPr lang="en-US" sz="4400" dirty="0" err="1"/>
              <a:t>estas</a:t>
            </a:r>
            <a:r>
              <a:rPr lang="en-US" sz="4400" dirty="0"/>
              <a:t> palabras?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2138463"/>
            <a:ext cx="11968681" cy="3649133"/>
          </a:xfrm>
        </p:spPr>
        <p:txBody>
          <a:bodyPr>
            <a:normAutofit fontScale="92500" lnSpcReduction="10000"/>
          </a:bodyPr>
          <a:lstStyle/>
          <a:p>
            <a:r>
              <a:rPr lang="en-US" sz="4400" dirty="0" err="1"/>
              <a:t>vestido</a:t>
            </a:r>
            <a:r>
              <a:rPr lang="en-US" sz="4400" dirty="0"/>
              <a:t> </a:t>
            </a:r>
            <a:r>
              <a:rPr lang="en-US" sz="3200" dirty="0"/>
              <a:t>(dress)</a:t>
            </a:r>
            <a:r>
              <a:rPr lang="en-US" sz="4400" dirty="0"/>
              <a:t>		</a:t>
            </a:r>
            <a:r>
              <a:rPr lang="en-US" sz="4400" dirty="0" err="1"/>
              <a:t>vaca</a:t>
            </a:r>
            <a:r>
              <a:rPr lang="en-US" sz="4400" dirty="0"/>
              <a:t> </a:t>
            </a:r>
            <a:r>
              <a:rPr lang="en-US" sz="3200" dirty="0"/>
              <a:t>(cow)</a:t>
            </a:r>
            <a:r>
              <a:rPr lang="en-US" sz="4400" dirty="0"/>
              <a:t>		</a:t>
            </a:r>
            <a:r>
              <a:rPr lang="en-US" sz="4400" dirty="0" err="1"/>
              <a:t>violeta</a:t>
            </a:r>
            <a:r>
              <a:rPr lang="en-US" sz="4400" dirty="0"/>
              <a:t> </a:t>
            </a:r>
            <a:r>
              <a:rPr lang="en-US" sz="3800" dirty="0"/>
              <a:t>(violet)</a:t>
            </a:r>
          </a:p>
          <a:p>
            <a:r>
              <a:rPr lang="en-US" sz="4400" dirty="0"/>
              <a:t>vena </a:t>
            </a:r>
            <a:r>
              <a:rPr lang="en-US" sz="3200" dirty="0"/>
              <a:t>(vein)</a:t>
            </a:r>
            <a:r>
              <a:rPr lang="en-US" sz="4400" dirty="0"/>
              <a:t>			</a:t>
            </a:r>
            <a:r>
              <a:rPr lang="en-US" sz="4400" dirty="0" err="1"/>
              <a:t>voz</a:t>
            </a:r>
            <a:r>
              <a:rPr lang="en-US" sz="4400" dirty="0"/>
              <a:t> </a:t>
            </a:r>
            <a:r>
              <a:rPr lang="en-US" sz="3200" dirty="0"/>
              <a:t>(voice)</a:t>
            </a:r>
            <a:r>
              <a:rPr lang="en-US" sz="4400" dirty="0"/>
              <a:t>		</a:t>
            </a:r>
            <a:r>
              <a:rPr lang="en-US" sz="4400" dirty="0" err="1"/>
              <a:t>ventana</a:t>
            </a:r>
            <a:r>
              <a:rPr lang="en-US" sz="4400" dirty="0"/>
              <a:t> </a:t>
            </a:r>
            <a:r>
              <a:rPr lang="en-US" sz="3800" dirty="0"/>
              <a:t>(window)</a:t>
            </a:r>
          </a:p>
          <a:p>
            <a:r>
              <a:rPr lang="en-US" sz="4000" dirty="0" err="1"/>
              <a:t>violín</a:t>
            </a:r>
            <a:r>
              <a:rPr lang="en-US" sz="4000" dirty="0"/>
              <a:t> </a:t>
            </a:r>
            <a:r>
              <a:rPr lang="en-US" sz="3200" dirty="0"/>
              <a:t>(violin)</a:t>
            </a:r>
            <a:r>
              <a:rPr lang="en-US" sz="4400" dirty="0"/>
              <a:t>			</a:t>
            </a:r>
            <a:r>
              <a:rPr lang="en-US" sz="4400" dirty="0" err="1"/>
              <a:t>vida</a:t>
            </a:r>
            <a:r>
              <a:rPr lang="en-US" sz="5400" dirty="0"/>
              <a:t> </a:t>
            </a:r>
            <a:r>
              <a:rPr lang="en-US" sz="3500" dirty="0"/>
              <a:t>(life)</a:t>
            </a:r>
            <a:r>
              <a:rPr lang="en-US" sz="5400" dirty="0"/>
              <a:t>			</a:t>
            </a:r>
            <a:r>
              <a:rPr lang="en-US" sz="4300" dirty="0"/>
              <a:t>vulgar</a:t>
            </a:r>
            <a:r>
              <a:rPr lang="en-US" sz="5400" dirty="0"/>
              <a:t> </a:t>
            </a:r>
            <a:r>
              <a:rPr lang="en-US" sz="3500" dirty="0"/>
              <a:t>(vulgar) </a:t>
            </a:r>
            <a:r>
              <a:rPr lang="en-US" sz="4400" dirty="0"/>
              <a:t>					</a:t>
            </a:r>
            <a:endParaRPr lang="en-US" sz="3200" dirty="0"/>
          </a:p>
          <a:p>
            <a:endParaRPr lang="en-US" sz="3200" dirty="0"/>
          </a:p>
          <a:p>
            <a:pPr marL="0" indent="0">
              <a:buNone/>
            </a:pPr>
            <a:r>
              <a:rPr lang="en-US" sz="4400" dirty="0" err="1"/>
              <a:t>va</a:t>
            </a:r>
            <a:r>
              <a:rPr lang="en-US" sz="4400" dirty="0"/>
              <a:t>			</a:t>
            </a:r>
            <a:r>
              <a:rPr lang="en-US" sz="4400" dirty="0" err="1"/>
              <a:t>ve</a:t>
            </a:r>
            <a:r>
              <a:rPr lang="en-US" sz="4400" dirty="0"/>
              <a:t>			vi			</a:t>
            </a:r>
            <a:r>
              <a:rPr lang="en-US" sz="4400" dirty="0" err="1"/>
              <a:t>vo</a:t>
            </a:r>
            <a:r>
              <a:rPr lang="en-US" sz="4400" dirty="0"/>
              <a:t>			vu</a:t>
            </a:r>
          </a:p>
        </p:txBody>
      </p:sp>
    </p:spTree>
    <p:extLst>
      <p:ext uri="{BB962C8B-B14F-4D97-AF65-F5344CB8AC3E}">
        <p14:creationId xmlns:p14="http://schemas.microsoft.com/office/powerpoint/2010/main" val="422656569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6600" b="1" dirty="0" err="1"/>
              <a:t>W</a:t>
            </a:r>
            <a:r>
              <a:rPr lang="en-US" sz="16600" b="1" cap="none" dirty="0" err="1"/>
              <a:t>w</a:t>
            </a:r>
            <a:endParaRPr lang="en-US" sz="16600" b="1" cap="none" dirty="0"/>
          </a:p>
        </p:txBody>
      </p:sp>
      <p:sp>
        <p:nvSpPr>
          <p:cNvPr id="4" name="TextBox 3"/>
          <p:cNvSpPr txBox="1"/>
          <p:nvPr/>
        </p:nvSpPr>
        <p:spPr>
          <a:xfrm>
            <a:off x="972627" y="4568383"/>
            <a:ext cx="564641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/>
              <a:t>Washington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16968" y="637673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972627" y="2491612"/>
            <a:ext cx="326692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/>
              <a:t> doble </a:t>
            </a:r>
            <a:r>
              <a:rPr lang="en-US" sz="5400" dirty="0" err="1"/>
              <a:t>uve</a:t>
            </a:r>
            <a:r>
              <a:rPr lang="en-US" sz="5400" dirty="0"/>
              <a:t> </a:t>
            </a:r>
          </a:p>
          <a:p>
            <a:r>
              <a:rPr lang="en-US" sz="5400" dirty="0" err="1"/>
              <a:t>doble</a:t>
            </a:r>
            <a:r>
              <a:rPr lang="en-US" sz="5400" dirty="0"/>
              <a:t> u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75300" y="845305"/>
            <a:ext cx="5493753" cy="3400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02603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/>
              <a:t>¿</a:t>
            </a:r>
            <a:r>
              <a:rPr lang="en-US" sz="4400" dirty="0" err="1"/>
              <a:t>Cómo</a:t>
            </a:r>
            <a:r>
              <a:rPr lang="en-US" sz="4400" dirty="0"/>
              <a:t> se </a:t>
            </a:r>
            <a:r>
              <a:rPr lang="en-US" sz="4400" dirty="0" err="1"/>
              <a:t>pronuncian</a:t>
            </a:r>
            <a:r>
              <a:rPr lang="en-US" sz="4400" dirty="0"/>
              <a:t> </a:t>
            </a:r>
            <a:r>
              <a:rPr lang="en-US" sz="4400" dirty="0" err="1"/>
              <a:t>estas</a:t>
            </a:r>
            <a:r>
              <a:rPr lang="en-US" sz="4400" dirty="0"/>
              <a:t> palabras?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2138463"/>
            <a:ext cx="11968681" cy="3649133"/>
          </a:xfrm>
        </p:spPr>
        <p:txBody>
          <a:bodyPr>
            <a:normAutofit fontScale="92500" lnSpcReduction="20000"/>
          </a:bodyPr>
          <a:lstStyle/>
          <a:p>
            <a:r>
              <a:rPr lang="en-US" sz="4400" dirty="0" err="1"/>
              <a:t>walquiria</a:t>
            </a:r>
            <a:r>
              <a:rPr lang="en-US" sz="4400" dirty="0"/>
              <a:t>  </a:t>
            </a:r>
            <a:r>
              <a:rPr lang="en-US" sz="3200" dirty="0"/>
              <a:t>(Valkyrie)</a:t>
            </a:r>
            <a:r>
              <a:rPr lang="en-US" sz="4400" dirty="0"/>
              <a:t>			</a:t>
            </a:r>
            <a:r>
              <a:rPr lang="en-US" sz="4400" dirty="0" err="1"/>
              <a:t>wapití</a:t>
            </a:r>
            <a:r>
              <a:rPr lang="en-US" sz="4400" dirty="0"/>
              <a:t> </a:t>
            </a:r>
            <a:r>
              <a:rPr lang="en-US" sz="3200" dirty="0"/>
              <a:t>(elk)</a:t>
            </a:r>
            <a:r>
              <a:rPr lang="en-US" sz="4400" dirty="0"/>
              <a:t>					web </a:t>
            </a:r>
            <a:r>
              <a:rPr lang="en-US" sz="3800" dirty="0"/>
              <a:t>(web)</a:t>
            </a:r>
          </a:p>
          <a:p>
            <a:r>
              <a:rPr lang="en-US" sz="4400" dirty="0" err="1"/>
              <a:t>wincha</a:t>
            </a:r>
            <a:r>
              <a:rPr lang="en-US" sz="4400" dirty="0"/>
              <a:t> </a:t>
            </a:r>
            <a:r>
              <a:rPr lang="en-US" sz="3200" dirty="0"/>
              <a:t>(hairband)</a:t>
            </a:r>
            <a:r>
              <a:rPr lang="en-US" sz="4400" dirty="0"/>
              <a:t>				</a:t>
            </a:r>
            <a:r>
              <a:rPr lang="en-US" sz="4300" dirty="0" err="1"/>
              <a:t>wólfram</a:t>
            </a:r>
            <a:r>
              <a:rPr lang="en-US" sz="4400" dirty="0"/>
              <a:t> </a:t>
            </a:r>
            <a:r>
              <a:rPr lang="en-US" sz="3200" dirty="0"/>
              <a:t>(</a:t>
            </a:r>
            <a:r>
              <a:rPr lang="en-US" sz="3200" dirty="0" err="1"/>
              <a:t>tungsteno</a:t>
            </a:r>
            <a:r>
              <a:rPr lang="en-US" sz="3200" dirty="0"/>
              <a:t>)</a:t>
            </a:r>
            <a:r>
              <a:rPr lang="en-US" sz="4400" dirty="0"/>
              <a:t>		</a:t>
            </a:r>
          </a:p>
          <a:p>
            <a:r>
              <a:rPr lang="en-US" sz="4000" dirty="0" err="1"/>
              <a:t>Wéstern</a:t>
            </a:r>
            <a:r>
              <a:rPr lang="en-US" sz="4000" dirty="0"/>
              <a:t> </a:t>
            </a:r>
            <a:r>
              <a:rPr lang="en-US" sz="3200" dirty="0"/>
              <a:t>(Western)</a:t>
            </a:r>
            <a:r>
              <a:rPr lang="en-US" sz="4400" dirty="0"/>
              <a:t>			</a:t>
            </a:r>
            <a:r>
              <a:rPr lang="en-US" sz="4400"/>
              <a:t> peso </a:t>
            </a:r>
            <a:r>
              <a:rPr lang="en-US" sz="4700"/>
              <a:t>welter  </a:t>
            </a:r>
            <a:r>
              <a:rPr lang="en-US" sz="3500" dirty="0"/>
              <a:t>(welterweight)</a:t>
            </a:r>
            <a:r>
              <a:rPr lang="en-US" sz="5400" dirty="0"/>
              <a:t>	</a:t>
            </a:r>
            <a:r>
              <a:rPr lang="en-US" sz="3500" dirty="0"/>
              <a:t> </a:t>
            </a:r>
            <a:r>
              <a:rPr lang="en-US" sz="4400" dirty="0"/>
              <a:t>					</a:t>
            </a:r>
            <a:endParaRPr lang="en-US" sz="3200" dirty="0"/>
          </a:p>
          <a:p>
            <a:endParaRPr lang="en-US" sz="3200" dirty="0"/>
          </a:p>
          <a:p>
            <a:pPr marL="0" indent="0">
              <a:buNone/>
            </a:pPr>
            <a:r>
              <a:rPr lang="en-US" sz="4400" dirty="0" err="1"/>
              <a:t>wa</a:t>
            </a:r>
            <a:r>
              <a:rPr lang="en-US" sz="4400" dirty="0"/>
              <a:t>			we			</a:t>
            </a:r>
            <a:r>
              <a:rPr lang="en-US" sz="4400" dirty="0" err="1"/>
              <a:t>wi</a:t>
            </a:r>
            <a:r>
              <a:rPr lang="en-US" sz="4400" dirty="0"/>
              <a:t>			wo			</a:t>
            </a:r>
          </a:p>
        </p:txBody>
      </p:sp>
    </p:spTree>
    <p:extLst>
      <p:ext uri="{BB962C8B-B14F-4D97-AF65-F5344CB8AC3E}">
        <p14:creationId xmlns:p14="http://schemas.microsoft.com/office/powerpoint/2010/main" val="422670821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6600" b="1" dirty="0"/>
              <a:t>X</a:t>
            </a:r>
            <a:r>
              <a:rPr lang="en-US" sz="16600" b="1" cap="none" dirty="0"/>
              <a:t>x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1" y="4403312"/>
            <a:ext cx="9422657" cy="2342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8660"/>
              </a:lnSpc>
            </a:pPr>
            <a:r>
              <a:rPr lang="en-US" sz="8000" dirty="0" err="1"/>
              <a:t>xilófono</a:t>
            </a:r>
            <a:endParaRPr lang="en-US" sz="8000" dirty="0"/>
          </a:p>
          <a:p>
            <a:pPr>
              <a:lnSpc>
                <a:spcPts val="8660"/>
              </a:lnSpc>
            </a:pPr>
            <a:r>
              <a:rPr lang="en-US" sz="5400" dirty="0"/>
              <a:t>(se </a:t>
            </a:r>
            <a:r>
              <a:rPr lang="en-US" sz="5400" dirty="0" err="1"/>
              <a:t>pronuncia</a:t>
            </a:r>
            <a:r>
              <a:rPr lang="en-US" sz="5400" dirty="0"/>
              <a:t> </a:t>
            </a:r>
            <a:r>
              <a:rPr lang="en-US" sz="5400" dirty="0" err="1"/>
              <a:t>como</a:t>
            </a:r>
            <a:r>
              <a:rPr lang="en-US" sz="5400" dirty="0"/>
              <a:t>, “s”)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16968" y="637673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972627" y="2491612"/>
            <a:ext cx="168668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/>
              <a:t>equis</a:t>
            </a:r>
            <a:endParaRPr lang="en-US" sz="5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4911" y="672035"/>
            <a:ext cx="5746942" cy="51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68151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/>
              <a:t>¿</a:t>
            </a:r>
            <a:r>
              <a:rPr lang="en-US" sz="4400" dirty="0" err="1"/>
              <a:t>Cómo</a:t>
            </a:r>
            <a:r>
              <a:rPr lang="en-US" sz="4400" dirty="0"/>
              <a:t> se </a:t>
            </a:r>
            <a:r>
              <a:rPr lang="en-US" sz="4400" dirty="0" err="1"/>
              <a:t>pronuncian</a:t>
            </a:r>
            <a:r>
              <a:rPr lang="en-US" sz="4400" dirty="0"/>
              <a:t> </a:t>
            </a:r>
            <a:r>
              <a:rPr lang="en-US" sz="4400" dirty="0" err="1"/>
              <a:t>estas</a:t>
            </a:r>
            <a:r>
              <a:rPr lang="en-US" sz="4400" dirty="0"/>
              <a:t> palabras?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7406" y="2085819"/>
            <a:ext cx="9334123" cy="3649133"/>
          </a:xfrm>
        </p:spPr>
        <p:txBody>
          <a:bodyPr>
            <a:normAutofit fontScale="47500" lnSpcReduction="20000"/>
          </a:bodyPr>
          <a:lstStyle/>
          <a:p>
            <a:r>
              <a:rPr lang="en-US" sz="6500" dirty="0" err="1"/>
              <a:t>xilófono</a:t>
            </a:r>
            <a:r>
              <a:rPr lang="en-US" sz="4400" dirty="0"/>
              <a:t> </a:t>
            </a:r>
            <a:r>
              <a:rPr lang="en-US" sz="3200" dirty="0"/>
              <a:t>(xylophone)</a:t>
            </a:r>
            <a:r>
              <a:rPr lang="en-US" sz="4400" dirty="0"/>
              <a:t>			</a:t>
            </a:r>
            <a:r>
              <a:rPr lang="en-US" sz="7600" dirty="0" err="1"/>
              <a:t>Xénon</a:t>
            </a:r>
            <a:r>
              <a:rPr lang="en-US" sz="4400" dirty="0"/>
              <a:t> </a:t>
            </a:r>
            <a:r>
              <a:rPr lang="en-US" sz="3200" dirty="0"/>
              <a:t>(xenon)</a:t>
            </a:r>
            <a:r>
              <a:rPr lang="en-US" sz="4400" dirty="0"/>
              <a:t>			</a:t>
            </a:r>
          </a:p>
          <a:p>
            <a:r>
              <a:rPr lang="en-US" sz="6500" dirty="0"/>
              <a:t>Xeroderma</a:t>
            </a:r>
            <a:r>
              <a:rPr lang="en-US" sz="4400" dirty="0"/>
              <a:t> </a:t>
            </a:r>
            <a:r>
              <a:rPr lang="en-US" sz="3200" dirty="0"/>
              <a:t>(</a:t>
            </a:r>
            <a:r>
              <a:rPr lang="en-US" sz="3300" dirty="0"/>
              <a:t>xeroderma pigmentosum genetic disorder.)</a:t>
            </a:r>
          </a:p>
          <a:p>
            <a:r>
              <a:rPr lang="en-US" sz="6500" dirty="0" err="1"/>
              <a:t>Xerografía</a:t>
            </a:r>
            <a:r>
              <a:rPr lang="en-US" sz="4000" dirty="0"/>
              <a:t> </a:t>
            </a:r>
            <a:r>
              <a:rPr lang="en-US" sz="3200" dirty="0"/>
              <a:t>(Xerography)</a:t>
            </a:r>
            <a:r>
              <a:rPr lang="en-US" sz="4400" dirty="0"/>
              <a:t>	</a:t>
            </a:r>
          </a:p>
          <a:p>
            <a:r>
              <a:rPr lang="en-US" sz="6500" dirty="0" err="1"/>
              <a:t>Xantofila</a:t>
            </a:r>
            <a:r>
              <a:rPr lang="en-US" sz="4700" dirty="0"/>
              <a:t> </a:t>
            </a:r>
            <a:r>
              <a:rPr lang="en-US" sz="3500" dirty="0"/>
              <a:t>(xanthophyll: Yellow pigment found in plants)</a:t>
            </a:r>
            <a:r>
              <a:rPr lang="en-US" sz="5400" dirty="0"/>
              <a:t>	</a:t>
            </a:r>
            <a:r>
              <a:rPr lang="en-US" sz="3500" dirty="0"/>
              <a:t> </a:t>
            </a:r>
          </a:p>
          <a:p>
            <a:r>
              <a:rPr lang="en-US" sz="7600" dirty="0" err="1"/>
              <a:t>Xilografía</a:t>
            </a:r>
            <a:r>
              <a:rPr lang="en-US" sz="4400" dirty="0"/>
              <a:t> (Woodcut)</a:t>
            </a:r>
          </a:p>
          <a:p>
            <a:r>
              <a:rPr lang="en-US" sz="7600" dirty="0" err="1"/>
              <a:t>Xylophila</a:t>
            </a:r>
            <a:r>
              <a:rPr lang="en-US" sz="4400" dirty="0"/>
              <a:t> (</a:t>
            </a:r>
            <a:r>
              <a:rPr lang="en-US" sz="4400" dirty="0" err="1"/>
              <a:t>Xylophile</a:t>
            </a:r>
            <a:r>
              <a:rPr lang="en-US" sz="4400" dirty="0"/>
              <a:t>: an organism that is adapted to live in wood)		</a:t>
            </a:r>
          </a:p>
        </p:txBody>
      </p:sp>
    </p:spTree>
    <p:extLst>
      <p:ext uri="{BB962C8B-B14F-4D97-AF65-F5344CB8AC3E}">
        <p14:creationId xmlns:p14="http://schemas.microsoft.com/office/powerpoint/2010/main" val="166066394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6600" b="1" dirty="0" err="1"/>
              <a:t>Y</a:t>
            </a:r>
            <a:r>
              <a:rPr lang="en-US" sz="16600" b="1" cap="none" dirty="0" err="1"/>
              <a:t>y</a:t>
            </a:r>
            <a:endParaRPr lang="en-US" sz="16600" b="1" cap="none" dirty="0"/>
          </a:p>
        </p:txBody>
      </p:sp>
      <p:sp>
        <p:nvSpPr>
          <p:cNvPr id="4" name="TextBox 3"/>
          <p:cNvSpPr txBox="1"/>
          <p:nvPr/>
        </p:nvSpPr>
        <p:spPr>
          <a:xfrm>
            <a:off x="685801" y="4403312"/>
            <a:ext cx="9422657" cy="1111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8660"/>
              </a:lnSpc>
            </a:pPr>
            <a:r>
              <a:rPr lang="en-US" sz="5400" dirty="0" err="1"/>
              <a:t>yema</a:t>
            </a:r>
            <a:endParaRPr lang="en-US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3416968" y="637673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972627" y="2491612"/>
            <a:ext cx="205896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/>
              <a:t>igriega</a:t>
            </a:r>
            <a:endParaRPr lang="en-US" sz="5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5200" y="1136729"/>
            <a:ext cx="6564531" cy="4378490"/>
          </a:xfrm>
          <a:prstGeom prst="rect">
            <a:avLst/>
          </a:prstGeom>
        </p:spPr>
      </p:pic>
      <p:sp>
        <p:nvSpPr>
          <p:cNvPr id="6" name="Notched Right Arrow 5"/>
          <p:cNvSpPr/>
          <p:nvPr/>
        </p:nvSpPr>
        <p:spPr>
          <a:xfrm rot="3667593">
            <a:off x="7422409" y="1122138"/>
            <a:ext cx="2127618" cy="75200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576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/>
              <a:t>¿</a:t>
            </a:r>
            <a:r>
              <a:rPr lang="en-US" sz="4400" dirty="0" err="1"/>
              <a:t>Cómo</a:t>
            </a:r>
            <a:r>
              <a:rPr lang="en-US" sz="4400" dirty="0"/>
              <a:t> se </a:t>
            </a:r>
            <a:r>
              <a:rPr lang="en-US" sz="4400" dirty="0" err="1"/>
              <a:t>pronuncian</a:t>
            </a:r>
            <a:r>
              <a:rPr lang="en-US" sz="4400" dirty="0"/>
              <a:t> </a:t>
            </a:r>
            <a:r>
              <a:rPr lang="en-US" sz="4400" dirty="0" err="1"/>
              <a:t>estas</a:t>
            </a:r>
            <a:r>
              <a:rPr lang="en-US" sz="4400" dirty="0"/>
              <a:t> palabras?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2138463"/>
            <a:ext cx="11968681" cy="3649133"/>
          </a:xfrm>
        </p:spPr>
        <p:txBody>
          <a:bodyPr>
            <a:normAutofit fontScale="85000" lnSpcReduction="20000"/>
          </a:bodyPr>
          <a:lstStyle/>
          <a:p>
            <a:r>
              <a:rPr lang="en-US" sz="4400" dirty="0" err="1"/>
              <a:t>yarda</a:t>
            </a:r>
            <a:r>
              <a:rPr lang="en-US" sz="4400" dirty="0"/>
              <a:t> </a:t>
            </a:r>
            <a:r>
              <a:rPr lang="en-US" sz="3200" dirty="0"/>
              <a:t>(yard)</a:t>
            </a:r>
            <a:r>
              <a:rPr lang="en-US" sz="4400" dirty="0"/>
              <a:t>					</a:t>
            </a:r>
            <a:r>
              <a:rPr lang="en-US" sz="4400" dirty="0" err="1"/>
              <a:t>ya</a:t>
            </a:r>
            <a:r>
              <a:rPr lang="en-US" sz="4400" dirty="0"/>
              <a:t> </a:t>
            </a:r>
            <a:r>
              <a:rPr lang="en-US" sz="3200" dirty="0"/>
              <a:t>(already)</a:t>
            </a:r>
            <a:r>
              <a:rPr lang="en-US" sz="4400" dirty="0"/>
              <a:t>			yak </a:t>
            </a:r>
            <a:r>
              <a:rPr lang="en-US" sz="3800" dirty="0"/>
              <a:t>(yak or Tartary ox)</a:t>
            </a:r>
          </a:p>
          <a:p>
            <a:r>
              <a:rPr lang="en-US" sz="4400" dirty="0"/>
              <a:t>yoga </a:t>
            </a:r>
            <a:r>
              <a:rPr lang="en-US" sz="3200" dirty="0"/>
              <a:t>(yoga)</a:t>
            </a:r>
            <a:r>
              <a:rPr lang="en-US" sz="4400" dirty="0"/>
              <a:t>					</a:t>
            </a:r>
            <a:r>
              <a:rPr lang="en-US" sz="4400" dirty="0" err="1"/>
              <a:t>yema</a:t>
            </a:r>
            <a:r>
              <a:rPr lang="en-US" sz="4400" dirty="0"/>
              <a:t> </a:t>
            </a:r>
            <a:r>
              <a:rPr lang="en-US" sz="3200" dirty="0"/>
              <a:t>(egg yolk)</a:t>
            </a:r>
            <a:r>
              <a:rPr lang="en-US" sz="4400" dirty="0"/>
              <a:t>	yuca </a:t>
            </a:r>
            <a:r>
              <a:rPr lang="en-US" sz="3800" dirty="0"/>
              <a:t>(yucca)</a:t>
            </a:r>
            <a:r>
              <a:rPr lang="en-US" sz="4400" dirty="0"/>
              <a:t>	</a:t>
            </a:r>
          </a:p>
          <a:p>
            <a:r>
              <a:rPr lang="en-US" sz="4000" dirty="0" err="1"/>
              <a:t>yugular</a:t>
            </a:r>
            <a:r>
              <a:rPr lang="en-US" sz="4000" dirty="0"/>
              <a:t> </a:t>
            </a:r>
            <a:r>
              <a:rPr lang="en-US" sz="3200" dirty="0"/>
              <a:t>(jugular)</a:t>
            </a:r>
            <a:r>
              <a:rPr lang="en-US" sz="4400" dirty="0"/>
              <a:t>			</a:t>
            </a:r>
            <a:r>
              <a:rPr lang="en-US" sz="4400" dirty="0" err="1"/>
              <a:t>yodo</a:t>
            </a:r>
            <a:r>
              <a:rPr lang="en-US" sz="4700" dirty="0"/>
              <a:t> </a:t>
            </a:r>
            <a:r>
              <a:rPr lang="en-US" sz="3500" dirty="0"/>
              <a:t>(iodine)</a:t>
            </a:r>
            <a:r>
              <a:rPr lang="en-US" sz="5400" dirty="0"/>
              <a:t>	</a:t>
            </a:r>
            <a:r>
              <a:rPr lang="en-US" sz="3500" dirty="0"/>
              <a:t> </a:t>
            </a:r>
            <a:r>
              <a:rPr lang="en-US" sz="4400" dirty="0"/>
              <a:t>	</a:t>
            </a:r>
            <a:r>
              <a:rPr lang="en-US" sz="4400" dirty="0" err="1"/>
              <a:t>yedra</a:t>
            </a:r>
            <a:r>
              <a:rPr lang="en-US" sz="4400" dirty="0"/>
              <a:t> </a:t>
            </a:r>
            <a:r>
              <a:rPr lang="en-US" sz="3800" dirty="0"/>
              <a:t>(ivy)</a:t>
            </a:r>
            <a:r>
              <a:rPr lang="en-US" sz="4400" dirty="0"/>
              <a:t>		</a:t>
            </a:r>
          </a:p>
          <a:p>
            <a:r>
              <a:rPr lang="en-US" sz="4400" dirty="0" err="1"/>
              <a:t>Yihadista</a:t>
            </a:r>
            <a:r>
              <a:rPr lang="en-US" sz="4400" dirty="0"/>
              <a:t> </a:t>
            </a:r>
            <a:r>
              <a:rPr lang="en-US" sz="3800" dirty="0"/>
              <a:t>(jihadist)</a:t>
            </a:r>
            <a:r>
              <a:rPr lang="en-US" sz="4400" dirty="0"/>
              <a:t>		</a:t>
            </a:r>
            <a:r>
              <a:rPr lang="en-US" sz="4400" dirty="0" err="1"/>
              <a:t>yo</a:t>
            </a:r>
            <a:r>
              <a:rPr lang="en-US" sz="4400" dirty="0"/>
              <a:t> </a:t>
            </a:r>
            <a:r>
              <a:rPr lang="en-US" sz="3800" dirty="0"/>
              <a:t>(I)</a:t>
            </a:r>
            <a:r>
              <a:rPr lang="en-US" sz="4400" dirty="0"/>
              <a:t>					</a:t>
            </a:r>
            <a:r>
              <a:rPr lang="en-US" sz="4400" dirty="0" err="1"/>
              <a:t>yogur</a:t>
            </a:r>
            <a:r>
              <a:rPr lang="en-US" sz="4400" dirty="0"/>
              <a:t> </a:t>
            </a:r>
            <a:r>
              <a:rPr lang="en-US" sz="3800" dirty="0"/>
              <a:t>(yogurt)</a:t>
            </a:r>
          </a:p>
          <a:p>
            <a:endParaRPr lang="en-US" sz="3200" dirty="0"/>
          </a:p>
          <a:p>
            <a:pPr marL="0" indent="0">
              <a:buNone/>
            </a:pPr>
            <a:r>
              <a:rPr lang="en-US" sz="4400" dirty="0" err="1"/>
              <a:t>ya</a:t>
            </a:r>
            <a:r>
              <a:rPr lang="en-US" sz="4400" dirty="0"/>
              <a:t>			ye			</a:t>
            </a:r>
            <a:r>
              <a:rPr lang="en-US" sz="4400" dirty="0" err="1"/>
              <a:t>yi</a:t>
            </a:r>
            <a:r>
              <a:rPr lang="en-US" sz="4400" dirty="0"/>
              <a:t>			</a:t>
            </a:r>
            <a:r>
              <a:rPr lang="en-US" sz="4400" dirty="0" err="1"/>
              <a:t>yo</a:t>
            </a:r>
            <a:r>
              <a:rPr lang="en-US" sz="4400" dirty="0"/>
              <a:t>			</a:t>
            </a:r>
            <a:r>
              <a:rPr lang="en-US" sz="4400" dirty="0" err="1"/>
              <a:t>yu</a:t>
            </a:r>
            <a:r>
              <a:rPr lang="en-US" sz="4400" dirty="0"/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343877483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55490" cy="1456267"/>
          </a:xfrm>
        </p:spPr>
        <p:txBody>
          <a:bodyPr>
            <a:noAutofit/>
          </a:bodyPr>
          <a:lstStyle/>
          <a:p>
            <a:r>
              <a:rPr lang="en-US" sz="16600" b="1" dirty="0" err="1"/>
              <a:t>Z</a:t>
            </a:r>
            <a:r>
              <a:rPr lang="en-US" sz="16600" b="1" cap="none" dirty="0" err="1"/>
              <a:t>z</a:t>
            </a:r>
            <a:endParaRPr lang="en-US" sz="16600" b="1" cap="none" dirty="0"/>
          </a:p>
        </p:txBody>
      </p:sp>
      <p:sp>
        <p:nvSpPr>
          <p:cNvPr id="4" name="TextBox 3"/>
          <p:cNvSpPr txBox="1"/>
          <p:nvPr/>
        </p:nvSpPr>
        <p:spPr>
          <a:xfrm>
            <a:off x="685801" y="4403312"/>
            <a:ext cx="9422657" cy="1111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8660"/>
              </a:lnSpc>
            </a:pPr>
            <a:r>
              <a:rPr lang="en-US" sz="5400" dirty="0" err="1"/>
              <a:t>zorro</a:t>
            </a:r>
            <a:endParaRPr lang="en-US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3416968" y="637673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972627" y="2491612"/>
            <a:ext cx="134062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/>
              <a:t>zeta</a:t>
            </a:r>
          </a:p>
        </p:txBody>
      </p:sp>
      <p:sp>
        <p:nvSpPr>
          <p:cNvPr id="9" name="Rectangle 8"/>
          <p:cNvSpPr/>
          <p:nvPr/>
        </p:nvSpPr>
        <p:spPr>
          <a:xfrm>
            <a:off x="4786249" y="880533"/>
            <a:ext cx="914400" cy="506349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926891" y="880533"/>
            <a:ext cx="914400" cy="506349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 rot="5400000">
            <a:off x="7356569" y="-1960722"/>
            <a:ext cx="914401" cy="605504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5400000">
            <a:off x="7334320" y="2707990"/>
            <a:ext cx="970931" cy="60430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0006" y="885858"/>
            <a:ext cx="5431589" cy="5058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52006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/>
              <a:t>¿</a:t>
            </a:r>
            <a:r>
              <a:rPr lang="en-US" sz="4400" dirty="0" err="1"/>
              <a:t>Cómo</a:t>
            </a:r>
            <a:r>
              <a:rPr lang="en-US" sz="4400" dirty="0"/>
              <a:t> se </a:t>
            </a:r>
            <a:r>
              <a:rPr lang="en-US" sz="4400" dirty="0" err="1"/>
              <a:t>pronuncian</a:t>
            </a:r>
            <a:r>
              <a:rPr lang="en-US" sz="4400" dirty="0"/>
              <a:t> </a:t>
            </a:r>
            <a:r>
              <a:rPr lang="en-US" sz="4400" dirty="0" err="1"/>
              <a:t>estas</a:t>
            </a:r>
            <a:r>
              <a:rPr lang="en-US" sz="4400" dirty="0"/>
              <a:t> palabras?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2138463"/>
            <a:ext cx="11968681" cy="3649133"/>
          </a:xfrm>
        </p:spPr>
        <p:txBody>
          <a:bodyPr>
            <a:normAutofit fontScale="92500" lnSpcReduction="10000"/>
          </a:bodyPr>
          <a:lstStyle/>
          <a:p>
            <a:r>
              <a:rPr lang="en-US" sz="4400" dirty="0" err="1"/>
              <a:t>zoológico</a:t>
            </a:r>
            <a:r>
              <a:rPr lang="en-US" sz="4400" dirty="0"/>
              <a:t> </a:t>
            </a:r>
            <a:r>
              <a:rPr lang="en-US" sz="3200" dirty="0"/>
              <a:t>(zoo)</a:t>
            </a:r>
            <a:r>
              <a:rPr lang="en-US" sz="4400" dirty="0"/>
              <a:t>			zeta </a:t>
            </a:r>
            <a:r>
              <a:rPr lang="en-US" sz="3200" dirty="0"/>
              <a:t>(mushrooms)</a:t>
            </a:r>
            <a:r>
              <a:rPr lang="en-US" sz="4400" dirty="0"/>
              <a:t>			</a:t>
            </a:r>
            <a:r>
              <a:rPr lang="en-US" sz="4400" dirty="0" err="1"/>
              <a:t>zodíaco</a:t>
            </a:r>
            <a:r>
              <a:rPr lang="en-US" sz="4400" dirty="0"/>
              <a:t> </a:t>
            </a:r>
            <a:r>
              <a:rPr lang="en-US" sz="3800" dirty="0"/>
              <a:t>(zodiac)</a:t>
            </a:r>
          </a:p>
          <a:p>
            <a:r>
              <a:rPr lang="en-US" sz="4400" dirty="0" err="1"/>
              <a:t>zapatos</a:t>
            </a:r>
            <a:r>
              <a:rPr lang="en-US" sz="4400" dirty="0"/>
              <a:t> </a:t>
            </a:r>
            <a:r>
              <a:rPr lang="en-US" sz="3200" dirty="0"/>
              <a:t>(shoes)</a:t>
            </a:r>
            <a:r>
              <a:rPr lang="en-US" sz="4400" dirty="0"/>
              <a:t>			zinc </a:t>
            </a:r>
            <a:r>
              <a:rPr lang="en-US" sz="3200" dirty="0"/>
              <a:t>(zinc)</a:t>
            </a:r>
            <a:r>
              <a:rPr lang="en-US" sz="4400" dirty="0"/>
              <a:t>						zona </a:t>
            </a:r>
            <a:r>
              <a:rPr lang="en-US" sz="3800" dirty="0"/>
              <a:t>(zone)</a:t>
            </a:r>
            <a:r>
              <a:rPr lang="en-US" sz="4400" dirty="0"/>
              <a:t>	</a:t>
            </a:r>
          </a:p>
          <a:p>
            <a:r>
              <a:rPr lang="en-US" sz="4000" dirty="0" err="1"/>
              <a:t>zanahoria</a:t>
            </a:r>
            <a:r>
              <a:rPr lang="en-US" sz="4000" dirty="0"/>
              <a:t> </a:t>
            </a:r>
            <a:r>
              <a:rPr lang="en-US" sz="3200" dirty="0"/>
              <a:t>(carrot)</a:t>
            </a:r>
            <a:r>
              <a:rPr lang="en-US" sz="4400" dirty="0"/>
              <a:t>		</a:t>
            </a:r>
            <a:r>
              <a:rPr lang="en-US" sz="4400" dirty="0" err="1"/>
              <a:t>zurcir</a:t>
            </a:r>
            <a:r>
              <a:rPr lang="en-US" sz="4700" dirty="0"/>
              <a:t> </a:t>
            </a:r>
            <a:r>
              <a:rPr lang="en-US" sz="3500" dirty="0"/>
              <a:t>(mend or fix)</a:t>
            </a:r>
            <a:r>
              <a:rPr lang="en-US" sz="5400" dirty="0"/>
              <a:t>	</a:t>
            </a:r>
            <a:r>
              <a:rPr lang="en-US" sz="3500" dirty="0"/>
              <a:t> </a:t>
            </a:r>
            <a:r>
              <a:rPr lang="en-US" sz="4400" dirty="0"/>
              <a:t>	zorro </a:t>
            </a:r>
            <a:r>
              <a:rPr lang="en-US" sz="3800" dirty="0"/>
              <a:t>(fox)</a:t>
            </a:r>
            <a:r>
              <a:rPr lang="en-US" sz="4400" dirty="0"/>
              <a:t>					</a:t>
            </a:r>
            <a:endParaRPr lang="en-US" sz="3200" dirty="0"/>
          </a:p>
          <a:p>
            <a:pPr marL="0" indent="0">
              <a:buNone/>
            </a:pPr>
            <a:r>
              <a:rPr lang="en-US" sz="4400" dirty="0"/>
              <a:t>za			ze			zi			zo			</a:t>
            </a:r>
            <a:r>
              <a:rPr lang="en-US" sz="4400" dirty="0" err="1"/>
              <a:t>zu</a:t>
            </a:r>
            <a:r>
              <a:rPr lang="en-US" sz="4400" dirty="0"/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423747584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7|3.4|1.9|2|1.7|1.6|1.3|1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6|1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Celestial</Template>
  <TotalTime>5245</TotalTime>
  <Words>2822</Words>
  <Application>Microsoft Office PowerPoint</Application>
  <PresentationFormat>Widescreen</PresentationFormat>
  <Paragraphs>329</Paragraphs>
  <Slides>73</Slides>
  <Notes>0</Notes>
  <HiddenSlides>0</HiddenSlides>
  <MMClips>6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73</vt:i4>
      </vt:variant>
    </vt:vector>
  </HeadingPairs>
  <TitlesOfParts>
    <vt:vector size="78" baseType="lpstr">
      <vt:lpstr>Arial</vt:lpstr>
      <vt:lpstr>Calibri</vt:lpstr>
      <vt:lpstr>Calibri Light</vt:lpstr>
      <vt:lpstr>Times New Roman</vt:lpstr>
      <vt:lpstr>Celestial</vt:lpstr>
      <vt:lpstr>PowerPoint Presentation</vt:lpstr>
      <vt:lpstr>Aa</vt:lpstr>
      <vt:lpstr>¿Cómo se pronuncia La “a” en español de estas palabras?</vt:lpstr>
      <vt:lpstr>Las vocales (The vowels)</vt:lpstr>
      <vt:lpstr>Bb</vt:lpstr>
      <vt:lpstr>Entre vocales (between vowels)</vt:lpstr>
      <vt:lpstr>La B Inicial (the initial letter B)</vt:lpstr>
      <vt:lpstr>¿Cómo se pronuncian estas palabras?</vt:lpstr>
      <vt:lpstr>Cc</vt:lpstr>
      <vt:lpstr>Ca co cu</vt:lpstr>
      <vt:lpstr>Repitan las palabras siguientes.</vt:lpstr>
      <vt:lpstr>Ch</vt:lpstr>
      <vt:lpstr>Repitan las palabras siguientes.</vt:lpstr>
      <vt:lpstr>Dd</vt:lpstr>
      <vt:lpstr>Dd</vt:lpstr>
      <vt:lpstr>¿Cómo se pronuncian estas palabras?</vt:lpstr>
      <vt:lpstr>Ee</vt:lpstr>
      <vt:lpstr>¿Cómo se pronuncian estas palabras?</vt:lpstr>
      <vt:lpstr>Ff</vt:lpstr>
      <vt:lpstr>¿Cómo se pronuncian estas palabras?</vt:lpstr>
      <vt:lpstr>Ff</vt:lpstr>
      <vt:lpstr>¿Cómo se pronuncian estas palabras?</vt:lpstr>
      <vt:lpstr>Gg</vt:lpstr>
      <vt:lpstr>Gg</vt:lpstr>
      <vt:lpstr>ga go gu</vt:lpstr>
      <vt:lpstr>¿Cómo se pronuncian  estas palabras?</vt:lpstr>
      <vt:lpstr>Hh</vt:lpstr>
      <vt:lpstr>Hh</vt:lpstr>
      <vt:lpstr>¿Cómo se pronuncian estas palabras?</vt:lpstr>
      <vt:lpstr>Ii</vt:lpstr>
      <vt:lpstr>¿Cómo se pronuncian estas palabras?</vt:lpstr>
      <vt:lpstr>Jj</vt:lpstr>
      <vt:lpstr>¿Cómo se pronuncian estas palabras?</vt:lpstr>
      <vt:lpstr>Kk</vt:lpstr>
      <vt:lpstr>¿Cómo se pronuncian estas palabras?</vt:lpstr>
      <vt:lpstr>Ll</vt:lpstr>
      <vt:lpstr>¿Cómo se pronuncian estas palabras?</vt:lpstr>
      <vt:lpstr>LL ll</vt:lpstr>
      <vt:lpstr>¿Cómo se pronuncian estas palabras?</vt:lpstr>
      <vt:lpstr>Mm</vt:lpstr>
      <vt:lpstr>¿Cómo se pronuncian estas palabras?</vt:lpstr>
      <vt:lpstr>Nn</vt:lpstr>
      <vt:lpstr>¿Cómo se pronuncian estas palabras?</vt:lpstr>
      <vt:lpstr>Ññ</vt:lpstr>
      <vt:lpstr>Ññ</vt:lpstr>
      <vt:lpstr>¿Cómo se pronuncian estas palabras?</vt:lpstr>
      <vt:lpstr>Oo</vt:lpstr>
      <vt:lpstr>¿Cómo se pronuncian estas palabras?</vt:lpstr>
      <vt:lpstr>Pp</vt:lpstr>
      <vt:lpstr>¿Cómo se pronuncian estas palabras?</vt:lpstr>
      <vt:lpstr>Qq</vt:lpstr>
      <vt:lpstr>¿Cómo se pronuncian estas palabras?</vt:lpstr>
      <vt:lpstr>Rr</vt:lpstr>
      <vt:lpstr>¿Cómo se pronuncian estas palabras?</vt:lpstr>
      <vt:lpstr>RR rr</vt:lpstr>
      <vt:lpstr>RR rr</vt:lpstr>
      <vt:lpstr>Ss</vt:lpstr>
      <vt:lpstr>¿Cómo se pronuncian estas palabras?</vt:lpstr>
      <vt:lpstr>Tt</vt:lpstr>
      <vt:lpstr>¿Cómo se pronuncian estas palabras?</vt:lpstr>
      <vt:lpstr>¿Cómo se pronuncian estas palabras?</vt:lpstr>
      <vt:lpstr>Uu</vt:lpstr>
      <vt:lpstr>¿Cómo se pronuncian estas palabras?</vt:lpstr>
      <vt:lpstr>Vv</vt:lpstr>
      <vt:lpstr>¿Cómo se pronuncian estas palabras?</vt:lpstr>
      <vt:lpstr>Ww</vt:lpstr>
      <vt:lpstr>¿Cómo se pronuncian estas palabras?</vt:lpstr>
      <vt:lpstr>Xx</vt:lpstr>
      <vt:lpstr>¿Cómo se pronuncian estas palabras?</vt:lpstr>
      <vt:lpstr>Yy</vt:lpstr>
      <vt:lpstr>¿Cómo se pronuncian estas palabras?</vt:lpstr>
      <vt:lpstr>Zz</vt:lpstr>
      <vt:lpstr>¿Cómo se pronuncian estas palabras?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Aa</dc:title>
  <dc:subject/>
  <dc:creator>Angie Sherbondy</dc:creator>
  <cp:keywords/>
  <dc:description/>
  <cp:lastModifiedBy>William Rodriguezreyes</cp:lastModifiedBy>
  <cp:revision>173</cp:revision>
  <cp:lastPrinted>2023-08-30T00:24:45Z</cp:lastPrinted>
  <dcterms:created xsi:type="dcterms:W3CDTF">2016-12-26T21:49:12Z</dcterms:created>
  <dcterms:modified xsi:type="dcterms:W3CDTF">2023-09-18T06:34:33Z</dcterms:modified>
  <cp:category/>
</cp:coreProperties>
</file>